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7"/>
  </p:notesMasterIdLst>
  <p:handoutMasterIdLst>
    <p:handoutMasterId r:id="rId13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735" r:id="rId92"/>
    <p:sldId id="3697" r:id="rId93"/>
    <p:sldId id="3691" r:id="rId94"/>
    <p:sldId id="3692" r:id="rId95"/>
    <p:sldId id="3693" r:id="rId96"/>
    <p:sldId id="3703" r:id="rId97"/>
    <p:sldId id="3718" r:id="rId98"/>
    <p:sldId id="3719" r:id="rId99"/>
    <p:sldId id="3720" r:id="rId100"/>
    <p:sldId id="3724" r:id="rId101"/>
    <p:sldId id="3734" r:id="rId102"/>
    <p:sldId id="3704" r:id="rId103"/>
    <p:sldId id="3708" r:id="rId104"/>
    <p:sldId id="3709" r:id="rId105"/>
    <p:sldId id="3712" r:id="rId106"/>
    <p:sldId id="3710" r:id="rId107"/>
    <p:sldId id="3711" r:id="rId108"/>
    <p:sldId id="3721" r:id="rId109"/>
    <p:sldId id="3714" r:id="rId110"/>
    <p:sldId id="3722" r:id="rId111"/>
    <p:sldId id="3725" r:id="rId112"/>
    <p:sldId id="3732" r:id="rId113"/>
    <p:sldId id="3699" r:id="rId114"/>
    <p:sldId id="3681" r:id="rId115"/>
    <p:sldId id="3695" r:id="rId116"/>
    <p:sldId id="3705" r:id="rId117"/>
    <p:sldId id="3726" r:id="rId118"/>
    <p:sldId id="3727" r:id="rId119"/>
    <p:sldId id="3731" r:id="rId120"/>
    <p:sldId id="3730" r:id="rId121"/>
    <p:sldId id="3728" r:id="rId122"/>
    <p:sldId id="3729" r:id="rId123"/>
    <p:sldId id="3647" r:id="rId124"/>
    <p:sldId id="3637" r:id="rId125"/>
    <p:sldId id="3642" r:id="rId126"/>
    <p:sldId id="3638" r:id="rId127"/>
    <p:sldId id="3639" r:id="rId128"/>
    <p:sldId id="3640" r:id="rId129"/>
    <p:sldId id="3644" r:id="rId130"/>
    <p:sldId id="3645" r:id="rId131"/>
    <p:sldId id="3646" r:id="rId132"/>
    <p:sldId id="3631" r:id="rId133"/>
    <p:sldId id="3628" r:id="rId134"/>
    <p:sldId id="3715" r:id="rId135"/>
    <p:sldId id="3717" r:id="rId13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86" autoAdjust="0"/>
    <p:restoredTop sz="99000" autoAdjust="0"/>
  </p:normalViewPr>
  <p:slideViewPr>
    <p:cSldViewPr>
      <p:cViewPr varScale="1">
        <p:scale>
          <a:sx n="88" d="100"/>
          <a:sy n="88" d="100"/>
        </p:scale>
        <p:origin x="480" y="48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gi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112</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419600" y="2659192"/>
            <a:ext cx="3762375" cy="3436808"/>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619094" y="3052573"/>
            <a:ext cx="798240" cy="2756730"/>
            <a:chOff x="4696" y="2046"/>
            <a:chExt cx="408"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696"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dirty="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70504209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Dilithium</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Dilithium parameters for 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Kyber and Dilithium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459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851954" cy="3810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851954" cy="3810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2099659"/>
                <a:ext cx="7848600" cy="36153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2099659"/>
                <a:ext cx="7848600" cy="3615341"/>
              </a:xfrm>
              <a:prstGeom prst="rect">
                <a:avLst/>
              </a:prstGeom>
              <a:blipFill>
                <a:blip r:embed="rId3"/>
                <a:stretch>
                  <a:fillRect l="-1777" t="-69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2175859"/>
                <a:ext cx="7848600" cy="37677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2175859"/>
                <a:ext cx="7848600" cy="3767741"/>
              </a:xfrm>
              <a:prstGeom prst="rect">
                <a:avLst/>
              </a:prstGeom>
              <a:blipFill>
                <a:blip r:embed="rId3"/>
                <a:stretch>
                  <a:fillRect l="-1780" t="-134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228600"/>
            <a:ext cx="7772400" cy="685800"/>
          </a:xfrm>
        </p:spPr>
        <p:txBody>
          <a:bodyPr/>
          <a:lstStyle/>
          <a:p>
            <a:r>
              <a:rPr lang="en-US" sz="3600" dirty="0">
                <a:latin typeface="Calibri" panose="020F0502020204030204" pitchFamily="34" charset="0"/>
                <a:cs typeface="Calibri" panose="020F0502020204030204" pitchFamily="34" charset="0"/>
              </a:rPr>
              <a:t>Multiples in Elliptic Curves 1</a:t>
            </a:r>
          </a:p>
        </p:txBody>
      </p:sp>
      <mc:AlternateContent xmlns:mc="http://schemas.openxmlformats.org/markup-compatibility/2006">
        <mc:Choice xmlns:a14="http://schemas.microsoft.com/office/drawing/2010/main" Requires="a14">
          <p:sp>
            <p:nvSpPr>
              <p:cNvPr id="100357" name="Rectangle 3"/>
              <p:cNvSpPr>
                <a:spLocks noGrp="1" noChangeArrowheads="1"/>
              </p:cNvSpPr>
              <p:nvPr>
                <p:ph type="body" idx="1"/>
              </p:nvPr>
            </p:nvSpPr>
            <p:spPr>
              <a:xfrm>
                <a:off x="330142" y="1562047"/>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𝑄</m:t>
                    </m:r>
                    <m:r>
                      <a:rPr lang="en-US" altLang="ko-KR" sz="2000" i="1" dirty="0" smtClean="0">
                        <a:latin typeface="Cambria Math" panose="02040503050406030204" pitchFamily="18" charset="0"/>
                        <a:ea typeface="Gulim" pitchFamily="34" charset="-127"/>
                        <a:cs typeface="Calibri" panose="020F0502020204030204" pitchFamily="34" charset="0"/>
                      </a:rPr>
                      <m:t> = </m:t>
                    </m:r>
                    <m:r>
                      <a:rPr lang="en-US" altLang="ko-KR" sz="2000" i="1" dirty="0" err="1">
                        <a:latin typeface="Cambria Math" panose="02040503050406030204" pitchFamily="18" charset="0"/>
                        <a:ea typeface="Gulim" pitchFamily="34" charset="-127"/>
                        <a:cs typeface="Calibri" panose="020F0502020204030204" pitchFamily="34" charset="0"/>
                      </a:rPr>
                      <m:t>𝑘𝑃</m:t>
                    </m:r>
                  </m:oMath>
                </a14:m>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mc:Choice>
        <mc:Fallback>
          <p:sp>
            <p:nvSpPr>
              <p:cNvPr id="100357" name="Rectangle 3"/>
              <p:cNvSpPr>
                <a:spLocks noGrp="1" noRot="1" noChangeAspect="1" noMove="1" noResize="1" noEditPoints="1" noAdjustHandles="1" noChangeArrowheads="1" noChangeShapeType="1" noTextEdit="1"/>
              </p:cNvSpPr>
              <p:nvPr>
                <p:ph type="body" idx="1"/>
              </p:nvPr>
            </p:nvSpPr>
            <p:spPr>
              <a:xfrm>
                <a:off x="330142" y="1562047"/>
                <a:ext cx="7848600" cy="3857625"/>
              </a:xfrm>
              <a:blipFill>
                <a:blip r:embed="rId2"/>
                <a:stretch>
                  <a:fillRect l="-645" t="-65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6366186-C2C1-70A4-BD4F-C2F21E515F5E}"/>
              </a:ext>
            </a:extLst>
          </p:cNvPr>
          <p:cNvGrpSpPr/>
          <p:nvPr/>
        </p:nvGrpSpPr>
        <p:grpSpPr>
          <a:xfrm>
            <a:off x="3980287" y="2300288"/>
            <a:ext cx="4401713" cy="3857625"/>
            <a:chOff x="3980286" y="2033588"/>
            <a:chExt cx="5057775" cy="4124325"/>
          </a:xfrm>
        </p:grpSpPr>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gr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Full </a:t>
            </a:r>
            <a:r>
              <a:rPr lang="en-US" sz="4000" b="0" kern="0" dirty="0" err="1">
                <a:latin typeface="Calibri" panose="020F0502020204030204" pitchFamily="34" charset="0"/>
                <a:cs typeface="Calibri" panose="020F0502020204030204" pitchFamily="34" charset="0"/>
              </a:rPr>
              <a:t>Kyber</a:t>
            </a:r>
            <a:endParaRPr lang="en-US" sz="28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125</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The Division Polynomials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𝑞</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𝑤𝑚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d>
                      <m:dPr>
                        <m:ctrlPr>
                          <a:rPr lang="en-US" sz="2000" b="0" i="1" dirty="0" smtClean="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3</m:t>
                    </m:r>
                  </m:oMath>
                </a14:m>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𝑥𝑦𝑚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−2</m:t>
                        </m:r>
                      </m:sub>
                    </m:sSub>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𝑤</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1/(4</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t="-1813" r="-1376"/>
                </a:stretch>
              </a:blipFill>
            </p:spPr>
            <p:txBody>
              <a:bodyPr/>
              <a:lstStyle/>
              <a:p>
                <a:r>
                  <a:rPr 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 - 2</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ECDSA</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endParaRPr lang="en-US" altLang="zh-TW" sz="18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131</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ECIES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92508" y="1752600"/>
                <a:ext cx="7918092"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92508" y="1752600"/>
                <a:ext cx="7918092" cy="4114800"/>
              </a:xfrm>
              <a:prstGeom prst="rect">
                <a:avLst/>
              </a:prstGeom>
              <a:blipFill>
                <a:blip r:embed="rId2"/>
                <a:stretch>
                  <a:fillRect l="-144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mc:Choice xmlns:a14="http://schemas.microsoft.com/office/drawing/2010/main" Requires="a14">
          <p:sp>
            <p:nvSpPr>
              <p:cNvPr id="104452" name="Rectangle 2"/>
              <p:cNvSpPr>
                <a:spLocks noGrp="1" noChangeArrowheads="1"/>
              </p:cNvSpPr>
              <p:nvPr>
                <p:ph type="title"/>
              </p:nvPr>
            </p:nvSpPr>
            <p:spPr>
              <a:xfrm>
                <a:off x="685800" y="3810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 summary</a:t>
                </a:r>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p:sp>
            <p:nvSpPr>
              <p:cNvPr id="104452" name="Rectangle 2"/>
              <p:cNvSpPr>
                <a:spLocks noGrp="1" noRot="1" noChangeAspect="1" noMove="1" noResize="1" noEditPoints="1" noAdjustHandles="1" noChangeArrowheads="1" noChangeShapeType="1" noTextEdit="1"/>
              </p:cNvSpPr>
              <p:nvPr>
                <p:ph type="title"/>
              </p:nvPr>
            </p:nvSpPr>
            <p:spPr>
              <a:xfrm>
                <a:off x="685800" y="3810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705556"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E</a:t>
            </a:r>
            <a:r>
              <a:rPr lang="en-US" altLang="zh-TW" sz="3600" baseline="-25000" dirty="0">
                <a:solidFill>
                  <a:schemeClr val="tx1"/>
                </a:solidFill>
                <a:latin typeface="Calibri" panose="020F0502020204030204" pitchFamily="34" charset="0"/>
                <a:ea typeface="PMingLiU" pitchFamily="18" charset="-120"/>
                <a:cs typeface="Calibri" panose="020F0502020204030204" pitchFamily="34" charset="0"/>
              </a:rPr>
              <a:t>R</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=(2,3) </m:t>
                    </m:r>
                  </m:oMath>
                </a14:m>
                <a:r>
                  <a:rPr lang="en-US" altLang="zh-TW" sz="2000" dirty="0">
                    <a:latin typeface="Calibri" panose="020F0502020204030204" pitchFamily="34" charset="0"/>
                    <a:ea typeface="PMingLiU" pitchFamily="18" charset="-120"/>
                    <a:cs typeface="Calibri" panose="020F0502020204030204" pitchFamily="34" charset="0"/>
                  </a:rPr>
                  <a:t>on E</a:t>
                </a:r>
                <a14:m>
                  <m:oMath xmlns:m="http://schemas.openxmlformats.org/officeDocument/2006/math">
                    <m:r>
                      <a:rPr lang="en-US" altLang="zh-TW" sz="2000" i="1" baseline="-25000" dirty="0" smtClean="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(0,1) </m:t>
                    </m:r>
                  </m:oMath>
                </a14:m>
                <a:r>
                  <a:rPr lang="en-US" altLang="zh-TW" sz="2000" dirty="0">
                    <a:latin typeface="Calibri" panose="020F0502020204030204" pitchFamily="34" charset="0"/>
                    <a:ea typeface="PMingLiU" pitchFamily="18" charset="-120"/>
                    <a:cs typeface="Calibri" panose="020F0502020204030204" pitchFamily="34" charset="0"/>
                  </a:rPr>
                  <a:t>is 6.  </a:t>
                </a:r>
              </a:p>
              <a:p>
                <a:pPr marL="1009650" lvl="1" indent="-609600"/>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=(0,1), 4</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(0,−1), 6</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pPr>
                <a:endParaRPr lang="en-US" altLang="zh-TW" sz="2400" dirty="0">
                  <a:ea typeface="PMingLiU" pitchFamily="18" charset="-120"/>
                </a:endParaRP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838200" y="2286000"/>
                <a:ext cx="7391400" cy="3352800"/>
              </a:xfrm>
              <a:blipFill>
                <a:blip r:embed="rId2"/>
                <a:stretch>
                  <a:fillRect l="-1031" t="-3019" r="-1203"/>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Example of Addition and Element Order</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mc:Choice xmlns:a14="http://schemas.microsoft.com/office/drawing/2010/main"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𝐸</m:t>
                    </m:r>
                    <m:r>
                      <a:rPr lang="en-US" altLang="zh-TW" sz="2000" i="1" dirty="0" smtClean="0">
                        <a:latin typeface="Cambria Math" panose="02040503050406030204" pitchFamily="18" charset="0"/>
                        <a:ea typeface="PMingLiU" pitchFamily="18" charset="-120"/>
                      </a:rPr>
                      <m:t>(−36,0): </m:t>
                    </m:r>
                    <m:r>
                      <a:rPr lang="en-US" altLang="zh-TW" sz="2000" i="1" dirty="0" smtClean="0">
                        <a:latin typeface="Cambria Math" panose="02040503050406030204" pitchFamily="18" charset="0"/>
                        <a:ea typeface="PMingLiU" pitchFamily="18" charset="-120"/>
                      </a:rPr>
                      <m:t>𝑦</m:t>
                    </m:r>
                    <m:r>
                      <a:rPr lang="en-US" altLang="zh-TW" sz="2000" i="1" baseline="30000" dirty="0">
                        <a:latin typeface="Cambria Math" panose="02040503050406030204" pitchFamily="18" charset="0"/>
                        <a:ea typeface="PMingLiU" pitchFamily="18" charset="-120"/>
                      </a:rPr>
                      <m:t>2</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𝑥</m:t>
                    </m:r>
                    <m:r>
                      <a:rPr lang="en-US" altLang="zh-TW" sz="2000" i="1" baseline="30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−36</m:t>
                    </m:r>
                    <m:r>
                      <a:rPr lang="en-US" altLang="zh-TW" sz="2000" i="1" dirty="0">
                        <a:latin typeface="Cambria Math" panose="02040503050406030204" pitchFamily="18" charset="0"/>
                        <a:ea typeface="PMingLiU" pitchFamily="18" charset="-120"/>
                      </a:rPr>
                      <m:t>𝑥</m:t>
                    </m:r>
                    <m:r>
                      <a:rPr lang="en-US" altLang="zh-TW" sz="2000" i="1" dirty="0">
                        <a:latin typeface="Cambria Math" panose="02040503050406030204" pitchFamily="18" charset="0"/>
                        <a:ea typeface="PMingLiU" pitchFamily="18" charset="-120"/>
                      </a:rPr>
                      <m:t>.  </m:t>
                    </m:r>
                    <m:r>
                      <a:rPr lang="en-US" altLang="zh-TW" sz="2000" i="1" dirty="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=(−3, 9), </m:t>
                    </m:r>
                    <m:r>
                      <a:rPr lang="en-US" altLang="zh-TW" sz="2000" i="1" dirty="0">
                        <a:latin typeface="Cambria Math" panose="02040503050406030204" pitchFamily="18" charset="0"/>
                        <a:ea typeface="PMingLiU" pitchFamily="18" charset="-120"/>
                      </a:rPr>
                      <m:t>𝑄</m:t>
                    </m:r>
                    <m:r>
                      <a:rPr lang="en-US" altLang="zh-TW" sz="2000" i="1" dirty="0">
                        <a:latin typeface="Cambria Math" panose="02040503050406030204" pitchFamily="18" charset="0"/>
                        <a:ea typeface="PMingLiU" pitchFamily="18" charset="-120"/>
                      </a:rPr>
                      <m:t>=(−2,8)</m:t>
                    </m:r>
                  </m:oMath>
                </a14:m>
                <a:r>
                  <a:rPr lang="en-US" altLang="zh-TW" sz="2000" dirty="0">
                    <a:ea typeface="PMingLiU" pitchFamily="18" charset="-120"/>
                  </a:rPr>
                  <a:t>.</a:t>
                </a:r>
              </a:p>
              <a:p>
                <a:pPr>
                  <a:spcBef>
                    <a:spcPts val="200"/>
                  </a:spcBef>
                </a:pP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 + </m:t>
                    </m:r>
                    <m:r>
                      <a:rPr lang="en-US" sz="2000" i="1" dirty="0" smtClean="0">
                        <a:latin typeface="Cambria Math" panose="02040503050406030204" pitchFamily="18" charset="0"/>
                      </a:rPr>
                      <m:t>𝑄</m:t>
                    </m:r>
                    <m:r>
                      <a:rPr lang="en-US" sz="2000" i="1" dirty="0" smtClean="0">
                        <a:latin typeface="Cambria Math" panose="02040503050406030204" pitchFamily="18" charset="0"/>
                      </a:rPr>
                      <m:t> = (2−</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sym typeface="Symbol" pitchFamily="18" charset="2"/>
                      </a:rPr>
                      <m:t>(</m:t>
                    </m:r>
                    <m:r>
                      <a:rPr lang="en-US" sz="2000" i="1" dirty="0">
                        <a:latin typeface="Cambria Math" panose="02040503050406030204" pitchFamily="18" charset="0"/>
                      </a:rPr>
                      <m:t>𝑥</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baseline="-25000" dirty="0">
                        <a:latin typeface="Cambria Math" panose="02040503050406030204" pitchFamily="18" charset="0"/>
                      </a:rPr>
                      <m:t>3</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baseline="-25000" dirty="0">
                        <a:latin typeface="Cambria Math" panose="02040503050406030204" pitchFamily="18" charset="0"/>
                      </a:rPr>
                      <m:t>1</m:t>
                    </m:r>
                    <m:r>
                      <a:rPr lang="en-US" sz="2000" i="1" dirty="0">
                        <a:latin typeface="Cambria Math" panose="02040503050406030204" pitchFamily="18" charset="0"/>
                      </a:rPr>
                      <m:t>)</m:t>
                    </m:r>
                  </m:oMath>
                </a14:m>
                <a:endParaRPr lang="en-US" sz="20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𝑃</m:t>
                    </m:r>
                    <m:r>
                      <a:rPr lang="en-US" altLang="zh-TW" sz="2000" i="1" dirty="0" smtClean="0">
                        <a:latin typeface="Cambria Math" panose="02040503050406030204" pitchFamily="18" charset="0"/>
                        <a:ea typeface="PMingLiU" pitchFamily="18" charset="-120"/>
                      </a:rPr>
                      <m:t>+</m:t>
                    </m:r>
                    <m:r>
                      <a:rPr lang="en-US" altLang="zh-TW" sz="2000" i="1" dirty="0" smtClean="0">
                        <a:latin typeface="Cambria Math" panose="02040503050406030204" pitchFamily="18" charset="0"/>
                        <a:ea typeface="PMingLiU" pitchFamily="18" charset="-120"/>
                      </a:rPr>
                      <m:t>𝑄</m:t>
                    </m:r>
                    <m:r>
                      <a:rPr lang="en-US" altLang="zh-TW" sz="2000" i="1" dirty="0" smtClean="0">
                        <a:latin typeface="Cambria Math" panose="02040503050406030204" pitchFamily="18" charset="0"/>
                        <a:ea typeface="PMingLiU" pitchFamily="18" charset="-120"/>
                      </a:rPr>
                      <m:t>= (</m:t>
                    </m:r>
                    <m:r>
                      <a:rPr lang="en-US" altLang="zh-TW" sz="2000" i="1" dirty="0" smtClean="0">
                        <a:latin typeface="Cambria Math" panose="02040503050406030204" pitchFamily="18" charset="0"/>
                        <a:ea typeface="PMingLiU" pitchFamily="18" charset="-120"/>
                      </a:rPr>
                      <m:t>𝑥</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m:t>
                    </m:r>
                    <m:r>
                      <a:rPr lang="en-US" altLang="zh-TW" sz="2000" i="1" dirty="0">
                        <a:latin typeface="Cambria Math" panose="02040503050406030204" pitchFamily="18" charset="0"/>
                        <a:ea typeface="PMingLiU" pitchFamily="18" charset="-120"/>
                      </a:rPr>
                      <m:t>𝑦</m:t>
                    </m:r>
                    <m:r>
                      <a:rPr lang="en-US" altLang="zh-TW" sz="2000" i="1" baseline="-25000" dirty="0">
                        <a:latin typeface="Cambria Math" panose="02040503050406030204" pitchFamily="18" charset="0"/>
                        <a:ea typeface="PMingLiU" pitchFamily="18" charset="-120"/>
                      </a:rPr>
                      <m:t>3</m:t>
                    </m:r>
                    <m:r>
                      <a:rPr lang="en-US" altLang="zh-TW" sz="2000" i="1" dirty="0">
                        <a:latin typeface="Cambria Math" panose="02040503050406030204" pitchFamily="18" charset="0"/>
                        <a:ea typeface="PMingLiU" pitchFamily="18" charset="-120"/>
                      </a:rPr>
                      <m:t>)=(6,0)</m:t>
                    </m:r>
                  </m:oMath>
                </a14:m>
                <a:endParaRPr lang="en-US" altLang="zh-TW" sz="2000" dirty="0">
                  <a:ea typeface="PMingLiU" pitchFamily="18" charset="-120"/>
                </a:endParaRP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rPr>
                      <m:t>2</m:t>
                    </m:r>
                    <m:r>
                      <a:rPr lang="en-US" altLang="zh-TW" sz="2000" i="1" dirty="0" smtClean="0">
                        <a:latin typeface="Cambria Math" panose="02040503050406030204" pitchFamily="18" charset="0"/>
                        <a:ea typeface="PMingLiU" pitchFamily="18" charset="-120"/>
                      </a:rPr>
                      <m:t>𝑃</m:t>
                    </m:r>
                    <m:r>
                      <a:rPr lang="en-US" altLang="zh-TW" sz="2000" i="1" dirty="0">
                        <a:latin typeface="Cambria Math" panose="02040503050406030204" pitchFamily="18" charset="0"/>
                        <a:ea typeface="PMingLiU" pitchFamily="18" charset="-120"/>
                      </a:rPr>
                      <m:t>=(25/4,−35/8)</m:t>
                    </m:r>
                  </m:oMath>
                </a14:m>
                <a:endParaRPr lang="en-US" altLang="zh-TW" sz="2000" dirty="0">
                  <a:ea typeface="PMingLiU" pitchFamily="18" charset="-120"/>
                </a:endParaRPr>
              </a:p>
              <a:p>
                <a:pPr>
                  <a:spcBef>
                    <a:spcPts val="200"/>
                  </a:spcBef>
                </a:pPr>
                <a:r>
                  <a:rPr lang="en-US" altLang="zh-TW" sz="20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617" t="-1351" b="-90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Associativity</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𝑃</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latin typeface="Calibri" panose="020F0502020204030204" pitchFamily="34" charset="0"/>
                <a:cs typeface="Calibri" panose="020F0502020204030204" pitchFamily="34" charset="0"/>
              </a:rPr>
              <a:t>Fermat’s</a:t>
            </a:r>
            <a:r>
              <a:rPr lang="en-US" sz="3600" dirty="0"/>
              <a:t> Last Theorem</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𝑦</m:t>
                        </m:r>
                      </m:e>
                      <m:sup>
                        <m:r>
                          <a:rPr lang="en-US" sz="2000" b="0" i="1" dirty="0" smtClean="0">
                            <a:latin typeface="Cambria Math" panose="02040503050406030204" pitchFamily="18" charset="0"/>
                            <a:cs typeface="Calibri" panose="020F0502020204030204" pitchFamily="34" charset="0"/>
                          </a:rPr>
                          <m:t>𝑛</m:t>
                        </m:r>
                      </m:sup>
                    </m:sSup>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810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latin typeface="Calibri" panose="020F0502020204030204" pitchFamily="34" charset="0"/>
                <a:cs typeface="Calibri" panose="020F0502020204030204" pitchFamily="34" charset="0"/>
              </a:rPr>
              <a:t>Points on elliptic curves over </a:t>
            </a:r>
            <a:r>
              <a:rPr lang="en-US" sz="3600" dirty="0" err="1">
                <a:latin typeface="Calibri" panose="020F0502020204030204" pitchFamily="34" charset="0"/>
                <a:cs typeface="Calibri" panose="020F0502020204030204" pitchFamily="34" charset="0"/>
              </a:rPr>
              <a:t>F</a:t>
            </a:r>
            <a:r>
              <a:rPr lang="en-US" sz="3600" baseline="-25000" dirty="0" err="1">
                <a:latin typeface="Calibri" panose="020F0502020204030204" pitchFamily="34" charset="0"/>
                <a:cs typeface="Calibri" panose="020F0502020204030204" pitchFamily="34" charset="0"/>
              </a:rPr>
              <a:t>q</a:t>
            </a:r>
            <a:endParaRPr lang="en-US" sz="3600" baseline="-25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71</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72</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of type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(2,4,9).</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mc:AlternateContent xmlns:mc="http://schemas.openxmlformats.org/markup-compatibility/2006">
        <mc:Choice xmlns:a14="http://schemas.microsoft.com/office/drawing/2010/main" Requires="a14">
          <p:sp>
            <p:nvSpPr>
              <p:cNvPr id="104452" name="Rectangle 2"/>
              <p:cNvSpPr>
                <a:spLocks noGrp="1" noChangeArrowheads="1"/>
              </p:cNvSpPr>
              <p:nvPr>
                <p:ph type="title"/>
              </p:nvPr>
            </p:nvSpPr>
            <p:spPr>
              <a:xfrm>
                <a:off x="457200" y="228600"/>
                <a:ext cx="8153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r>
                  <a:rPr lang="en-US" altLang="zh-TW" sz="40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4000" b="0" i="1" dirty="0" smtClean="0">
                        <a:latin typeface="Cambria Math" panose="02040503050406030204" pitchFamily="18" charset="0"/>
                        <a:ea typeface="PMingLiU" pitchFamily="18" charset="-120"/>
                        <a:cs typeface="Calibri" panose="020F0502020204030204" pitchFamily="34" charset="0"/>
                      </a:rPr>
                      <m:t>𝑝</m:t>
                    </m:r>
                    <m:r>
                      <a:rPr lang="en-US" altLang="zh-TW" sz="4000" b="0" i="1" dirty="0" smtClean="0">
                        <a:latin typeface="Cambria Math" panose="02040503050406030204" pitchFamily="18" charset="0"/>
                        <a:ea typeface="Cambria Math" panose="02040503050406030204" pitchFamily="18" charset="0"/>
                        <a:cs typeface="Calibri" panose="020F0502020204030204" pitchFamily="34" charset="0"/>
                      </a:rPr>
                      <m:t>≠2</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p:sp>
            <p:nvSpPr>
              <p:cNvPr id="104452" name="Rectangle 2"/>
              <p:cNvSpPr>
                <a:spLocks noGrp="1" noRot="1" noChangeAspect="1" noMove="1" noResize="1" noEditPoints="1" noAdjustHandles="1" noChangeArrowheads="1" noChangeShapeType="1" noTextEdit="1"/>
              </p:cNvSpPr>
              <p:nvPr>
                <p:ph type="title"/>
              </p:nvPr>
            </p:nvSpPr>
            <p:spPr>
              <a:xfrm>
                <a:off x="457200" y="228600"/>
                <a:ext cx="8153400" cy="838200"/>
              </a:xfrm>
              <a:blipFill>
                <a:blip r:embed="rId2"/>
                <a:stretch>
                  <a:fillRect l="-2022" t="-4545" r="-622"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428978" y="1600200"/>
                <a:ext cx="8153400" cy="4572000"/>
              </a:xfrm>
            </p:spPr>
            <p:txBody>
              <a:bodyPr/>
              <a:lstStyle/>
              <a:p>
                <a:pPr>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𝐸</m:t>
                        </m:r>
                      </m:e>
                      <m:sub>
                        <m:r>
                          <a:rPr lang="en-US" altLang="zh-TW" sz="2000" b="0" i="1" smtClean="0">
                            <a:latin typeface="Cambria Math" panose="02040503050406030204" pitchFamily="18" charset="0"/>
                            <a:ea typeface="PMingLiU" pitchFamily="18" charset="-120"/>
                            <a:cs typeface="Calibri" panose="020F0502020204030204" pitchFamily="34" charset="0"/>
                          </a:rPr>
                          <m:t>𝑝</m:t>
                        </m:r>
                      </m:sub>
                    </m:sSub>
                    <m:d>
                      <m:dPr>
                        <m:ctrlPr>
                          <a:rPr lang="en-US" altLang="zh-TW" sz="2000" b="0" i="1" smtClean="0">
                            <a:latin typeface="Cambria Math" panose="02040503050406030204" pitchFamily="18" charset="0"/>
                            <a:ea typeface="PMingLiU" pitchFamily="18" charset="-120"/>
                            <a:cs typeface="Calibri" panose="020F0502020204030204" pitchFamily="34" charset="0"/>
                          </a:rPr>
                        </m:ctrlPr>
                      </m:dPr>
                      <m:e>
                        <m:r>
                          <a:rPr lang="en-US" altLang="zh-TW" sz="2000" b="0" i="1" smtClean="0">
                            <a:latin typeface="Cambria Math" panose="02040503050406030204" pitchFamily="18" charset="0"/>
                            <a:ea typeface="PMingLiU" pitchFamily="18" charset="-120"/>
                            <a:cs typeface="Calibri" panose="020F0502020204030204" pitchFamily="34" charset="0"/>
                          </a:rPr>
                          <m:t>𝑎</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e>
                    </m:d>
                    <m:r>
                      <a:rPr lang="en-US" altLang="zh-TW" sz="2000" b="0" i="1" smtClean="0">
                        <a:latin typeface="Cambria Math" panose="02040503050406030204" pitchFamily="18" charset="0"/>
                        <a:ea typeface="PMingLiU" pitchFamily="18" charset="-120"/>
                        <a:cs typeface="Calibri" panose="020F0502020204030204" pitchFamily="34" charset="0"/>
                      </a:rPr>
                      <m:t>: </m:t>
                    </m:r>
                    <m:sSup>
                      <m:sSupPr>
                        <m:ctrlPr>
                          <a:rPr lang="en-US" altLang="zh-TW" sz="200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𝑦</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𝑥</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𝑎𝑥</m:t>
                    </m:r>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b="0" i="1" smtClean="0">
                        <a:latin typeface="Cambria Math" panose="02040503050406030204" pitchFamily="18" charset="0"/>
                        <a:ea typeface="PMingLiU" pitchFamily="18" charset="-120"/>
                        <a:cs typeface="Calibri" panose="020F0502020204030204" pitchFamily="34" charset="0"/>
                      </a:rPr>
                      <m:t>𝑏</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𝑚𝑜𝑑</m:t>
                    </m:r>
                    <m:r>
                      <a:rPr lang="en-US" altLang="zh-TW" sz="2000" b="0" i="1"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𝑝</m:t>
                    </m:r>
                    <m:r>
                      <a:rPr lang="en-US" altLang="zh-TW" sz="2000" b="0" i="1" smtClean="0">
                        <a:latin typeface="Cambria Math" panose="02040503050406030204" pitchFamily="18" charset="0"/>
                        <a:ea typeface="PMingLiU" pitchFamily="18" charset="-120"/>
                        <a:cs typeface="Calibri" panose="020F0502020204030204" pitchFamily="34" charset="0"/>
                      </a:rPr>
                      <m:t>)</m:t>
                    </m:r>
                  </m:oMath>
                </a14:m>
                <a:endParaRPr lang="en-US" altLang="zh-TW" sz="2000" i="1" dirty="0">
                  <a:latin typeface="Cambria Math" panose="02040503050406030204" pitchFamily="18" charset="0"/>
                  <a:ea typeface="PMingLiU" pitchFamily="18" charset="-120"/>
                  <a:cs typeface="Calibri" panose="020F0502020204030204" pitchFamily="34" charset="0"/>
                </a:endParaRPr>
              </a:p>
              <a:p>
                <a:pPr marL="0" indent="0">
                  <a:lnSpc>
                    <a:spcPct val="80000"/>
                  </a:lnSpc>
                  <a:spcBef>
                    <a:spcPts val="400"/>
                  </a:spcBef>
                  <a:buNone/>
                </a:pPr>
                <a:endParaRPr lang="en-US" altLang="zh-TW" sz="2000" i="1" dirty="0">
                  <a:latin typeface="Cambria Math" panose="02040503050406030204" pitchFamily="18" charset="0"/>
                  <a:ea typeface="PMingLiU" pitchFamily="18" charset="-120"/>
                  <a:cs typeface="Calibri" panose="020F0502020204030204" pitchFamily="34" charset="0"/>
                </a:endParaRPr>
              </a:p>
              <a:p>
                <a:pPr marL="609600" indent="-609600">
                  <a:lnSpc>
                    <a:spcPct val="80000"/>
                  </a:lnSpc>
                  <a:spcBef>
                    <a:spcPts val="400"/>
                  </a:spcBef>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lang="en-US" sz="2000" dirty="0"/>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denoted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m:t>
                    </m:r>
                    <m:f>
                      <m:fPr>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𝑦</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num>
                      <m:den>
                        <m:sSub>
                          <m:sSubPr>
                            <m:ctrlPr>
                              <a:rPr lang="en-US" altLang="zh-TW" sz="200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1</m:t>
                            </m:r>
                          </m:sub>
                        </m:sSub>
                        <m:r>
                          <a:rPr lang="en-US" altLang="zh-TW" sz="2000" b="0" i="1" dirty="0" smtClean="0">
                            <a:latin typeface="Cambria Math" panose="02040503050406030204" pitchFamily="18" charset="0"/>
                            <a:ea typeface="PMingLiU" pitchFamily="18" charset="-120"/>
                            <a:cs typeface="Calibri" panose="020F0502020204030204" pitchFamily="34" charset="0"/>
                          </a:rPr>
                          <m:t>−</m:t>
                        </m:r>
                        <m:sSub>
                          <m:sSubPr>
                            <m:ctrlPr>
                              <a:rPr lang="en-US" altLang="zh-TW" sz="2000" b="0" i="1" dirty="0" smtClean="0">
                                <a:latin typeface="Cambria Math" panose="02040503050406030204" pitchFamily="18" charset="0"/>
                                <a:ea typeface="PMingLiU" pitchFamily="18" charset="-120"/>
                                <a:cs typeface="Calibri" panose="020F0502020204030204" pitchFamily="34" charset="0"/>
                              </a:rPr>
                            </m:ctrlPr>
                          </m:sSubPr>
                          <m:e>
                            <m:r>
                              <a:rPr lang="en-US" altLang="zh-TW" sz="2000" b="0" i="1" dirty="0" smtClean="0">
                                <a:latin typeface="Cambria Math" panose="02040503050406030204" pitchFamily="18" charset="0"/>
                                <a:ea typeface="PMingLiU" pitchFamily="18" charset="-120"/>
                                <a:cs typeface="Calibri" panose="020F0502020204030204" pitchFamily="34" charset="0"/>
                              </a:rPr>
                              <m:t>𝑥</m:t>
                            </m:r>
                          </m:e>
                          <m:sub>
                            <m:r>
                              <a:rPr lang="en-US" altLang="zh-TW" sz="2000" b="0" i="1" dirty="0" smtClean="0">
                                <a:latin typeface="Cambria Math" panose="02040503050406030204" pitchFamily="18" charset="0"/>
                                <a:ea typeface="PMingLiU" pitchFamily="18" charset="-120"/>
                                <a:cs typeface="Calibri" panose="020F0502020204030204" pitchFamily="34" charset="0"/>
                              </a:rPr>
                              <m:t>2</m:t>
                            </m:r>
                          </m:sub>
                        </m:sSub>
                      </m:den>
                    </m:f>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390650" lvl="2" indent="-533400">
                  <a:lnSpc>
                    <a:spcPct val="80000"/>
                  </a:lnSpc>
                  <a:spcBef>
                    <a:spcPts val="400"/>
                  </a:spcBef>
                </a:pPr>
                <a14:m>
                  <m:oMath xmlns:m="http://schemas.openxmlformats.org/officeDocument/2006/math">
                    <m:r>
                      <a:rPr lang="en-US" altLang="zh-TW" sz="2000" i="1" dirty="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990600" lvl="1" indent="-533400">
                  <a:lnSpc>
                    <a:spcPct val="80000"/>
                  </a:lnSpc>
                  <a:spcBef>
                    <a:spcPts val="400"/>
                  </a:spcBef>
                </a:pPr>
                <a:r>
                  <a:rPr lang="en-US" altLang="zh-TW" sz="2000" dirty="0">
                    <a:latin typeface="Calibri" panose="020F0502020204030204" pitchFamily="34" charset="0"/>
                    <a:ea typeface="PMingLiU" pitchFamily="18" charset="-120"/>
                    <a:cs typeface="Calibri" panose="020F0502020204030204" pitchFamily="34" charset="0"/>
                  </a:rPr>
                  <a:t>In both cases, </a:t>
                </a:r>
              </a:p>
              <a:p>
                <a:pPr marL="1390650" lvl="2" indent="-533400">
                  <a:lnSpc>
                    <a:spcPct val="80000"/>
                  </a:lnSpc>
                  <a:spcBef>
                    <a:spcPts val="400"/>
                  </a:spcBef>
                </a:pPr>
                <a14:m>
                  <m:oMath xmlns:m="http://schemas.openxmlformats.org/officeDocument/2006/math">
                    <m:sSub>
                      <m:sSubPr>
                        <m:ctrlPr>
                          <a:rPr lang="ar-AE"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ar-AE" altLang="zh-TW" sz="2000" b="0" i="1" smtClean="0">
                        <a:latin typeface="Cambria Math" panose="02040503050406030204" pitchFamily="18" charset="0"/>
                        <a:ea typeface="PMingLiU" pitchFamily="18" charset="-120"/>
                        <a:cs typeface="Calibri" panose="020F0502020204030204" pitchFamily="34" charset="0"/>
                      </a:rPr>
                      <m:t>=</m:t>
                    </m:r>
                    <m:sSup>
                      <m:sSupPr>
                        <m:ctrlPr>
                          <a:rPr lang="ar-AE" altLang="zh-TW" sz="2000" b="0" i="1" smtClean="0">
                            <a:latin typeface="Cambria Math" panose="02040503050406030204" pitchFamily="18" charset="0"/>
                            <a:ea typeface="PMingLiU" pitchFamily="18" charset="-120"/>
                            <a:cs typeface="Calibri" panose="020F0502020204030204" pitchFamily="34" charset="0"/>
                          </a:rPr>
                        </m:ctrlPr>
                      </m:sSupPr>
                      <m:e>
                        <m:r>
                          <a:rPr lang="ar-AE" altLang="zh-TW" sz="2000" b="0" i="1" smtClean="0">
                            <a:latin typeface="Cambria Math" panose="02040503050406030204" pitchFamily="18" charset="0"/>
                            <a:ea typeface="Cambria Math" panose="02040503050406030204" pitchFamily="18" charset="0"/>
                            <a:cs typeface="Calibri" panose="020F0502020204030204" pitchFamily="34" charset="0"/>
                          </a:rPr>
                          <m:t>𝜆</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1</m:t>
                        </m:r>
                      </m:sub>
                    </m:sSub>
                    <m:r>
                      <a:rPr lang="en-US" altLang="zh-TW" sz="2000" b="0" i="1" smtClean="0">
                        <a:latin typeface="Cambria Math" panose="02040503050406030204" pitchFamily="18" charset="0"/>
                        <a:ea typeface="PMingLiU" pitchFamily="18" charset="-120"/>
                        <a:cs typeface="Calibri" panose="020F0502020204030204" pitchFamily="34" charset="0"/>
                      </a:rPr>
                      <m:t>−</m:t>
                    </m:r>
                    <m:sSub>
                      <m:sSubPr>
                        <m:ctrlPr>
                          <a:rPr lang="en-US" altLang="zh-TW" sz="2000" b="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𝑥</m:t>
                        </m:r>
                      </m:e>
                      <m:sub>
                        <m:r>
                          <a:rPr lang="en-US" altLang="zh-TW" sz="2000" b="0" i="1" smtClean="0">
                            <a:latin typeface="Cambria Math" panose="02040503050406030204" pitchFamily="18" charset="0"/>
                            <a:ea typeface="PMingLiU" pitchFamily="18" charset="-120"/>
                            <a:cs typeface="Calibri" panose="020F0502020204030204" pitchFamily="34" charset="0"/>
                          </a:rPr>
                          <m:t>2</m:t>
                        </m:r>
                      </m:sub>
                    </m:sSub>
                  </m:oMath>
                </a14:m>
                <a:r>
                  <a:rPr lang="en-US" altLang="zh-TW" sz="2000" dirty="0">
                    <a:latin typeface="Calibri" panose="020F0502020204030204" pitchFamily="34" charset="0"/>
                    <a:ea typeface="PMingLiU" pitchFamily="18" charset="-120"/>
                    <a:cs typeface="Calibri" panose="020F0502020204030204" pitchFamily="34" charset="0"/>
                  </a:rPr>
                  <a:t>, </a:t>
                </a:r>
              </a:p>
              <a:p>
                <a:pPr marL="1390650" lvl="2" indent="-533400">
                  <a:lnSpc>
                    <a:spcPct val="80000"/>
                  </a:lnSpc>
                  <a:spcBef>
                    <a:spcPts val="400"/>
                  </a:spcBef>
                </a:pPr>
                <a14:m>
                  <m:oMath xmlns:m="http://schemas.openxmlformats.org/officeDocument/2006/math">
                    <m:sSub>
                      <m:sSubPr>
                        <m:ctrlPr>
                          <a:rPr lang="en-US" altLang="zh-TW" sz="2000" i="1" smtClean="0">
                            <a:latin typeface="Cambria Math" panose="02040503050406030204" pitchFamily="18" charset="0"/>
                            <a:ea typeface="PMingLiU" pitchFamily="18" charset="-120"/>
                            <a:cs typeface="Calibri" panose="020F0502020204030204" pitchFamily="34" charset="0"/>
                          </a:rPr>
                        </m:ctrlPr>
                      </m:sSubPr>
                      <m:e>
                        <m:r>
                          <a:rPr lang="en-US" altLang="zh-TW" sz="2000" b="0" i="1" smtClean="0">
                            <a:latin typeface="Cambria Math" panose="02040503050406030204" pitchFamily="18" charset="0"/>
                            <a:ea typeface="PMingLiU" pitchFamily="18" charset="-120"/>
                            <a:cs typeface="Calibri" panose="020F0502020204030204" pitchFamily="34" charset="0"/>
                          </a:rPr>
                          <m:t>𝑦</m:t>
                        </m:r>
                      </m:e>
                      <m:sub>
                        <m:r>
                          <a:rPr lang="en-US" altLang="zh-TW" sz="2000" b="0" i="1" smtClean="0">
                            <a:latin typeface="Cambria Math" panose="02040503050406030204" pitchFamily="18" charset="0"/>
                            <a:ea typeface="PMingLiU" pitchFamily="18" charset="-120"/>
                            <a:cs typeface="Calibri" panose="020F0502020204030204" pitchFamily="34" charset="0"/>
                          </a:rPr>
                          <m:t>3</m:t>
                        </m:r>
                      </m:sub>
                    </m:sSub>
                    <m:r>
                      <a:rPr lang="en-US" altLang="zh-TW" sz="2000" b="0" i="1"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𝜆</m:t>
                    </m:r>
                    <m:d>
                      <m:dPr>
                        <m:ctrlPr>
                          <a:rPr lang="en-US" altLang="zh-TW" sz="2000" b="0" i="1" dirty="0" smtClean="0">
                            <a:latin typeface="Cambria Math" panose="02040503050406030204" pitchFamily="18" charset="0"/>
                            <a:cs typeface="Calibri" panose="020F0502020204030204" pitchFamily="34" charset="0"/>
                          </a:rPr>
                        </m:ctrlPr>
                      </m:dPr>
                      <m:e>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1</m:t>
                            </m:r>
                          </m:sub>
                        </m:sSub>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𝑥</m:t>
                            </m:r>
                          </m:e>
                          <m:sub>
                            <m:r>
                              <a:rPr lang="en-US" altLang="zh-TW" sz="2000" b="0" i="1" dirty="0" smtClean="0">
                                <a:latin typeface="Cambria Math" panose="02040503050406030204" pitchFamily="18" charset="0"/>
                                <a:cs typeface="Calibri" panose="020F0502020204030204" pitchFamily="34" charset="0"/>
                              </a:rPr>
                              <m:t>3</m:t>
                            </m:r>
                          </m:sub>
                        </m:sSub>
                      </m:e>
                    </m:d>
                    <m:r>
                      <a:rPr lang="en-US" altLang="zh-TW" sz="2000" b="0" i="1" dirty="0" smtClean="0">
                        <a:latin typeface="Cambria Math" panose="02040503050406030204" pitchFamily="18" charset="0"/>
                        <a:cs typeface="Calibri" panose="020F0502020204030204" pitchFamily="34" charset="0"/>
                      </a:rPr>
                      <m:t>−</m:t>
                    </m:r>
                    <m:sSub>
                      <m:sSubPr>
                        <m:ctrlPr>
                          <a:rPr lang="en-US" altLang="zh-TW" sz="2000" b="0" i="1" dirty="0" smtClean="0">
                            <a:latin typeface="Cambria Math" panose="02040503050406030204" pitchFamily="18" charset="0"/>
                            <a:cs typeface="Calibri" panose="020F0502020204030204" pitchFamily="34" charset="0"/>
                          </a:rPr>
                        </m:ctrlPr>
                      </m:sSubPr>
                      <m:e>
                        <m:r>
                          <a:rPr lang="en-US" altLang="zh-TW" sz="2000" b="0" i="1" dirty="0" smtClean="0">
                            <a:latin typeface="Cambria Math" panose="02040503050406030204" pitchFamily="18" charset="0"/>
                            <a:cs typeface="Calibri" panose="020F0502020204030204" pitchFamily="34" charset="0"/>
                          </a:rPr>
                          <m:t>𝑦</m:t>
                        </m:r>
                      </m:e>
                      <m:sub>
                        <m:r>
                          <a:rPr lang="en-US" altLang="zh-TW" sz="2000" b="0" i="1" dirty="0" smtClean="0">
                            <a:latin typeface="Cambria Math" panose="02040503050406030204" pitchFamily="18" charset="0"/>
                            <a:cs typeface="Calibri" panose="020F0502020204030204" pitchFamily="34" charset="0"/>
                          </a:rPr>
                          <m:t>1</m:t>
                        </m:r>
                      </m:sub>
                    </m:sSub>
                  </m:oMath>
                </a14:m>
                <a:endParaRPr lang="ar-AE"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400"/>
                  </a:spcBef>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428978" y="1600200"/>
                <a:ext cx="8153400" cy="4572000"/>
              </a:xfrm>
              <a:blipFill>
                <a:blip r:embed="rId3"/>
                <a:stretch>
                  <a:fillRect l="-778" t="-554" b="-554"/>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mc:AlternateContent xmlns:mc="http://schemas.openxmlformats.org/markup-compatibility/2006">
        <mc:Choice xmlns:a14="http://schemas.microsoft.com/office/drawing/2010/main" Requires="a14">
          <p:sp>
            <p:nvSpPr>
              <p:cNvPr id="104452" name="Rectangle 2"/>
              <p:cNvSpPr>
                <a:spLocks noGrp="1" noChangeArrowheads="1"/>
              </p:cNvSpPr>
              <p:nvPr>
                <p:ph type="title"/>
              </p:nvPr>
            </p:nvSpPr>
            <p:spPr>
              <a:xfrm>
                <a:off x="609600" y="1524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cs typeface="Calibri" panose="020F0502020204030204" pitchFamily="34" charset="0"/>
                      </a:rPr>
                      <m:t>𝐸</m:t>
                    </m:r>
                    <m:r>
                      <a:rPr lang="en-US" altLang="zh-TW" sz="3600" i="1" baseline="-25000" dirty="0" err="1">
                        <a:solidFill>
                          <a:schemeClr val="tx1"/>
                        </a:solidFill>
                        <a:latin typeface="Cambria Math" panose="02040503050406030204" pitchFamily="18" charset="0"/>
                        <a:ea typeface="PMingLiU" pitchFamily="18" charset="-120"/>
                        <a:cs typeface="Calibri" panose="020F0502020204030204" pitchFamily="34" charset="0"/>
                      </a:rPr>
                      <m:t>𝑝</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𝑎</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 </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𝑏</m:t>
                    </m:r>
                    <m:r>
                      <a:rPr lang="en-US" altLang="zh-TW" sz="3600" i="1" dirty="0">
                        <a:solidFill>
                          <a:schemeClr val="tx1"/>
                        </a:solidFill>
                        <a:latin typeface="Cambria Math" panose="02040503050406030204" pitchFamily="18" charset="0"/>
                        <a:ea typeface="PMingLiU" pitchFamily="18" charset="-120"/>
                        <a:cs typeface="Calibri" panose="020F0502020204030204" pitchFamily="34" charset="0"/>
                      </a:rPr>
                      <m:t>)</m:t>
                    </m:r>
                  </m:oMath>
                </a14:m>
                <a:endParaRPr lang="en-US" altLang="zh-TW" sz="4000" dirty="0">
                  <a:latin typeface="Calibri" panose="020F0502020204030204" pitchFamily="34" charset="0"/>
                  <a:ea typeface="PMingLiU" pitchFamily="18" charset="-120"/>
                  <a:cs typeface="Calibri" panose="020F0502020204030204" pitchFamily="34" charset="0"/>
                </a:endParaRPr>
              </a:p>
            </p:txBody>
          </p:sp>
        </mc:Choice>
        <mc:Fallback>
          <p:sp>
            <p:nvSpPr>
              <p:cNvPr id="104452" name="Rectangle 2"/>
              <p:cNvSpPr>
                <a:spLocks noGrp="1" noRot="1" noChangeAspect="1" noMove="1" noResize="1" noEditPoints="1" noAdjustHandles="1" noChangeArrowheads="1" noChangeShapeType="1" noTextEdit="1"/>
              </p:cNvSpPr>
              <p:nvPr>
                <p:ph type="title"/>
              </p:nvPr>
            </p:nvSpPr>
            <p:spPr>
              <a:xfrm>
                <a:off x="609600" y="152400"/>
                <a:ext cx="7772400" cy="838200"/>
              </a:xfrm>
              <a:blipFill>
                <a:blip r:embed="rId2"/>
                <a:stretch>
                  <a:fillRect b="-14925"/>
                </a:stretch>
              </a:blipFill>
            </p:spPr>
            <p:txBody>
              <a:bodyPr/>
              <a:lstStyle/>
              <a:p>
                <a:r>
                  <a:rPr lang="en-US">
                    <a:noFill/>
                  </a:rPr>
                  <a:t> </a:t>
                </a:r>
              </a:p>
            </p:txBody>
          </p:sp>
        </mc:Fallback>
      </mc:AlternateContent>
      <p:sp>
        <p:nvSpPr>
          <p:cNvPr id="104453" name="Rectangle 3"/>
          <p:cNvSpPr>
            <a:spLocks noGrp="1" noChangeArrowheads="1"/>
          </p:cNvSpPr>
          <p:nvPr>
            <p:ph type="body" idx="1"/>
          </p:nvPr>
        </p:nvSpPr>
        <p:spPr>
          <a:xfrm>
            <a:off x="6324600" y="4394201"/>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mc:Choice xmlns:a14="http://schemas.microsoft.com/office/drawing/2010/main" Requires="a14">
          <p:sp>
            <p:nvSpPr>
              <p:cNvPr id="6" name="Rectangle 3"/>
              <p:cNvSpPr txBox="1">
                <a:spLocks noChangeArrowheads="1"/>
              </p:cNvSpPr>
              <p:nvPr/>
            </p:nvSpPr>
            <p:spPr bwMode="auto">
              <a:xfrm>
                <a:off x="266700" y="1549399"/>
                <a:ext cx="6972300" cy="4927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400"/>
                  </a:spcBef>
                  <a:buFont typeface="Arial" panose="020B0604020202020204" pitchFamily="34" charset="0"/>
                  <a:buChar char="•"/>
                  <a:defRPr/>
                </a:pP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20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20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20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400"/>
                  </a:spcBef>
                  <a:spcAft>
                    <a:spcPct val="0"/>
                  </a:spcAft>
                  <a:buClrTx/>
                  <a:buSzTx/>
                  <a:buFont typeface="Arial" panose="020B0604020202020204" pitchFamily="34" charset="0"/>
                  <a:buChar char="•"/>
                  <a:tabLst/>
                  <a:defRPr/>
                </a:pPr>
                <a:endParaRPr kumimoji="1" lang="en-US" sz="1800" kern="0" dirty="0">
                  <a:latin typeface="Calibri" panose="020F0502020204030204" pitchFamily="34" charset="0"/>
                  <a:cs typeface="Calibri" panose="020F0502020204030204" pitchFamily="34" charset="0"/>
                </a:endParaRPr>
              </a:p>
              <a:p>
                <a:pPr marL="285750" indent="-285750">
                  <a:spcBef>
                    <a:spcPts val="400"/>
                  </a:spcBef>
                  <a:buFont typeface="Arial" panose="020B0604020202020204" pitchFamily="34" charset="0"/>
                  <a:buChar char="•"/>
                </a:pPr>
                <a14:m/>
              </a:p>
              <a:p>
                <a:pPr lvl="1">
                  <a:spcBef>
                    <a:spcPts val="400"/>
                  </a:spcBef>
                </a:pPr>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 =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45</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−23−54 =29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=45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(23−29)−93)= 41</m:t>
                    </m:r>
                  </m:oMath>
                </a14:m>
                <a:endParaRPr lang="en-US" sz="1800" dirty="0">
                  <a:latin typeface="Calibri" panose="020F0502020204030204" pitchFamily="34" charset="0"/>
                  <a:cs typeface="Calibri" panose="020F0502020204030204" pitchFamily="34" charset="0"/>
                </a:endParaRPr>
              </a:p>
              <a:p>
                <a:pPr>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2 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 37)= (35, 88)</m:t>
                    </m:r>
                  </m:oMath>
                </a14:m>
              </a:p>
              <a:p>
                <a:pPr lvl="1">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(3 × 41</m:t>
                    </m:r>
                    <m:r>
                      <a:rPr lang="en-US" sz="1800" i="1" dirty="0" smtClean="0">
                        <a:latin typeface="Cambria Math" panose="02040503050406030204" pitchFamily="18" charset="0"/>
                        <a:cs typeface="Calibri" panose="020F0502020204030204" pitchFamily="34" charset="0"/>
                      </a:rPr>
                      <m:t>2 + 0)/(2×37)= </m:t>
                    </m:r>
                    <m:r>
                      <a:rPr lang="en-US" sz="1800" i="1" dirty="0" smtClean="0">
                        <a:latin typeface="Cambria Math" panose="02040503050406030204" pitchFamily="18" charset="0"/>
                        <a:cs typeface="Calibri" panose="020F0502020204030204" pitchFamily="34" charset="0"/>
                      </a:rPr>
                      <m:t>94/74=94 × 86 =4</m:t>
                    </m:r>
                  </m:oMath>
                </a14:m>
                <a:endParaRPr lang="en-US" sz="1800" i="1" dirty="0">
                  <a:latin typeface="Cambria Math" panose="02040503050406030204" pitchFamily="18"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3</m:t>
                        </m:r>
                      </m:sub>
                    </m:sSub>
                    <m:r>
                      <a:rPr lang="en-US" sz="1800" i="1" dirty="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4</m:t>
                        </m:r>
                      </m:e>
                      <m:sup>
                        <m:r>
                          <a:rPr lang="en-US" sz="1800" b="0" i="1" dirty="0" smtClean="0">
                            <a:latin typeface="Cambria Math" panose="02040503050406030204" pitchFamily="18" charset="0"/>
                            <a:cs typeface="Calibri" panose="020F0502020204030204" pitchFamily="34" charset="0"/>
                          </a:rPr>
                          <m:t>2</m:t>
                        </m:r>
                      </m:sup>
                    </m:sSup>
                    <m:r>
                      <a:rPr lang="en-US" sz="1800" b="0" i="1" dirty="0" smtClean="0">
                        <a:latin typeface="Cambria Math" panose="02040503050406030204" pitchFamily="18" charset="0"/>
                        <a:cs typeface="Calibri" panose="020F0502020204030204" pitchFamily="34" charset="0"/>
                      </a:rPr>
                      <m:t>−41−41=35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101)</m:t>
                    </m:r>
                  </m:oMath>
                </a14:m>
                <a:endParaRPr lang="en-US" sz="1800" dirty="0">
                  <a:latin typeface="Calibri" panose="020F0502020204030204" pitchFamily="34" charset="0"/>
                  <a:cs typeface="Calibri" panose="020F0502020204030204" pitchFamily="34" charset="0"/>
                </a:endParaRPr>
              </a:p>
              <a:p>
                <a:pPr marL="742950" lvl="1" indent="-285750">
                  <a:spcBef>
                    <a:spcPts val="400"/>
                  </a:spcBef>
                  <a:buFont typeface="Arial" panose="020B0604020202020204" pitchFamily="34" charset="0"/>
                  <a:buChar char="•"/>
                </a:pPr>
                <a14:m>
                  <m:oMath xmlns:m="http://schemas.openxmlformats.org/officeDocument/2006/math">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𝑦</m:t>
                        </m:r>
                      </m:e>
                      <m:sub>
                        <m:r>
                          <a:rPr lang="en-US" sz="1800" b="0" i="1" dirty="0" smtClean="0">
                            <a:latin typeface="Cambria Math" panose="02040503050406030204" pitchFamily="18" charset="0"/>
                            <a:cs typeface="Calibri" panose="020F0502020204030204" pitchFamily="34" charset="0"/>
                          </a:rPr>
                          <m:t>3</m:t>
                        </m:r>
                      </m:sub>
                    </m:sSub>
                    <m:r>
                      <a:rPr lang="en-US" sz="1800" i="1" dirty="0" smtClean="0">
                        <a:latin typeface="Cambria Math" panose="02040503050406030204" pitchFamily="18" charset="0"/>
                        <a:cs typeface="Calibri" panose="020F0502020204030204" pitchFamily="34" charset="0"/>
                      </a:rPr>
                      <m:t>=4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(41−35)−37= −13= 88 (101)</m:t>
                    </m:r>
                  </m:oMath>
                </a14:m>
              </a:p>
              <a:p>
                <a:pPr marL="285750" indent="-342900">
                  <a:lnSpc>
                    <a:spcPct val="80000"/>
                  </a:lnSpc>
                  <a:spcBef>
                    <a:spcPts val="200"/>
                  </a:spcBef>
                  <a:buFont typeface="Arial" panose="020B0604020202020204" pitchFamily="34" charset="0"/>
                  <a:buChar char="•"/>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p:sp>
            <p:nvSpPr>
              <p:cNvPr id="6" name="Rectangle 3"/>
              <p:cNvSpPr txBox="1">
                <a:spLocks noRot="1" noChangeAspect="1" noMove="1" noResize="1" noEditPoints="1" noAdjustHandles="1" noChangeArrowheads="1" noChangeShapeType="1" noTextEdit="1"/>
              </p:cNvSpPr>
              <p:nvPr/>
            </p:nvSpPr>
            <p:spPr bwMode="auto">
              <a:xfrm>
                <a:off x="266700" y="1549399"/>
                <a:ext cx="6972300" cy="4927601"/>
              </a:xfrm>
              <a:prstGeom prst="rect">
                <a:avLst/>
              </a:prstGeom>
              <a:blipFill>
                <a:blip r:embed="rId3"/>
                <a:stretch>
                  <a:fillRect l="-909" t="-1795"/>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304800"/>
            <a:ext cx="7772400" cy="762000"/>
          </a:xfrm>
        </p:spPr>
        <p:txBody>
          <a:bodyPr/>
          <a:lstStyle/>
          <a:p>
            <a:r>
              <a:rPr lang="en-US" sz="3600" dirty="0">
                <a:latin typeface="Calibri" panose="020F0502020204030204" pitchFamily="34" charset="0"/>
                <a:cs typeface="Calibri" panose="020F0502020204030204" pitchFamily="34" charset="0"/>
              </a:rPr>
              <a:t>Elliptic Curve (Characteristic = 2)</a:t>
            </a:r>
          </a:p>
        </p:txBody>
      </p:sp>
      <mc:AlternateContent xmlns:mc="http://schemas.openxmlformats.org/markup-compatibility/2006">
        <mc:Choice xmlns:a14="http://schemas.microsoft.com/office/drawing/2010/main" Requires="a14">
          <p:sp>
            <p:nvSpPr>
              <p:cNvPr id="103429" name="Rectangle 3"/>
              <p:cNvSpPr>
                <a:spLocks noGrp="1" noChangeArrowheads="1"/>
              </p:cNvSpPr>
              <p:nvPr>
                <p:ph type="body" idx="1"/>
              </p:nvPr>
            </p:nvSpPr>
            <p:spPr>
              <a:xfrm>
                <a:off x="266700" y="1524000"/>
                <a:ext cx="8610600" cy="4038600"/>
              </a:xfrm>
            </p:spPr>
            <p:txBody>
              <a:bodyPr/>
              <a:lstStyle/>
              <a:p>
                <a:pPr>
                  <a:spcBef>
                    <a:spcPts val="200"/>
                  </a:spcBef>
                </a:pPr>
                <a:r>
                  <a:rPr lang="en-US" sz="1800" dirty="0">
                    <a:solidFill>
                      <a:schemeClr val="tx1"/>
                    </a:solidFill>
                    <a:latin typeface="Calibri" panose="020F0502020204030204" pitchFamily="34" charset="0"/>
                    <a:cs typeface="Calibri" panose="020F0502020204030204" pitchFamily="34" charset="0"/>
                  </a:rPr>
                  <a:t>For K of characteristic 2,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𝑦</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1</m:t>
                        </m:r>
                      </m:sub>
                    </m:sSub>
                    <m:r>
                      <a:rPr lang="en-US" sz="1800" b="0" i="1" smtClean="0">
                        <a:solidFill>
                          <a:schemeClr val="tx1"/>
                        </a:solidFill>
                        <a:latin typeface="Cambria Math" panose="02040503050406030204" pitchFamily="18" charset="0"/>
                        <a:cs typeface="Calibri" panose="020F0502020204030204" pitchFamily="34" charset="0"/>
                      </a:rPr>
                      <m:t>𝑥𝑦</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3</m:t>
                        </m:r>
                      </m:sub>
                    </m:sSub>
                    <m:r>
                      <a:rPr lang="en-US" sz="1800" b="0" i="1" smtClean="0">
                        <a:solidFill>
                          <a:schemeClr val="tx1"/>
                        </a:solidFill>
                        <a:latin typeface="Cambria Math" panose="02040503050406030204" pitchFamily="18" charset="0"/>
                        <a:cs typeface="Calibri" panose="020F0502020204030204" pitchFamily="34" charset="0"/>
                      </a:rPr>
                      <m:t>𝑦</m:t>
                    </m:r>
                    <m:r>
                      <a:rPr lang="en-US" sz="1800" b="0" i="1" smtClean="0">
                        <a:solidFill>
                          <a:schemeClr val="tx1"/>
                        </a:solidFill>
                        <a:latin typeface="Cambria Math" panose="02040503050406030204" pitchFamily="18" charset="0"/>
                        <a:cs typeface="Calibri" panose="020F0502020204030204" pitchFamily="34" charset="0"/>
                      </a:rPr>
                      <m:t>=</m:t>
                    </m:r>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3</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2</m:t>
                        </m:r>
                      </m:sub>
                    </m:sSub>
                    <m:sSup>
                      <m:sSupPr>
                        <m:ctrlPr>
                          <a:rPr lang="en-US" sz="1800" b="0" i="1" smtClean="0">
                            <a:solidFill>
                              <a:schemeClr val="tx1"/>
                            </a:solidFill>
                            <a:latin typeface="Cambria Math" panose="02040503050406030204" pitchFamily="18" charset="0"/>
                            <a:cs typeface="Calibri" panose="020F0502020204030204" pitchFamily="34" charset="0"/>
                          </a:rPr>
                        </m:ctrlPr>
                      </m:sSupPr>
                      <m:e>
                        <m:r>
                          <a:rPr lang="en-US" sz="1800" b="0" i="1" smtClean="0">
                            <a:solidFill>
                              <a:schemeClr val="tx1"/>
                            </a:solidFill>
                            <a:latin typeface="Cambria Math" panose="02040503050406030204" pitchFamily="18" charset="0"/>
                            <a:cs typeface="Calibri" panose="020F0502020204030204" pitchFamily="34" charset="0"/>
                          </a:rPr>
                          <m:t>𝑥</m:t>
                        </m:r>
                      </m:e>
                      <m:sup>
                        <m:r>
                          <a:rPr lang="en-US" sz="1800" b="0" i="1" smtClean="0">
                            <a:solidFill>
                              <a:schemeClr val="tx1"/>
                            </a:solidFill>
                            <a:latin typeface="Cambria Math" panose="02040503050406030204" pitchFamily="18" charset="0"/>
                            <a:cs typeface="Calibri" panose="020F0502020204030204" pitchFamily="34" charset="0"/>
                          </a:rPr>
                          <m:t>2</m:t>
                        </m:r>
                      </m:sup>
                    </m:sSup>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4</m:t>
                        </m:r>
                      </m:sub>
                    </m:sSub>
                    <m:r>
                      <a:rPr lang="en-US" sz="1800" b="0" i="1" smtClean="0">
                        <a:solidFill>
                          <a:schemeClr val="tx1"/>
                        </a:solidFill>
                        <a:latin typeface="Cambria Math" panose="02040503050406030204" pitchFamily="18" charset="0"/>
                        <a:cs typeface="Calibri" panose="020F0502020204030204" pitchFamily="34" charset="0"/>
                      </a:rPr>
                      <m:t>𝑥</m:t>
                    </m:r>
                    <m:r>
                      <a:rPr lang="en-US" sz="1800" b="0" i="1" smtClean="0">
                        <a:solidFill>
                          <a:schemeClr val="tx1"/>
                        </a:solidFill>
                        <a:latin typeface="Cambria Math" panose="02040503050406030204" pitchFamily="18" charset="0"/>
                        <a:cs typeface="Calibri" panose="020F0502020204030204" pitchFamily="34" charset="0"/>
                      </a:rPr>
                      <m:t>+</m:t>
                    </m:r>
                    <m:sSub>
                      <m:sSubPr>
                        <m:ctrlPr>
                          <a:rPr lang="en-US" sz="1800" b="0" i="1" smtClean="0">
                            <a:solidFill>
                              <a:schemeClr val="tx1"/>
                            </a:solidFill>
                            <a:latin typeface="Cambria Math" panose="02040503050406030204" pitchFamily="18" charset="0"/>
                            <a:cs typeface="Calibri" panose="020F0502020204030204" pitchFamily="34" charset="0"/>
                          </a:rPr>
                        </m:ctrlPr>
                      </m:sSubPr>
                      <m:e>
                        <m:r>
                          <a:rPr lang="en-US" sz="1800" b="0" i="1" smtClean="0">
                            <a:solidFill>
                              <a:schemeClr val="tx1"/>
                            </a:solidFill>
                            <a:latin typeface="Cambria Math" panose="02040503050406030204" pitchFamily="18" charset="0"/>
                            <a:cs typeface="Calibri" panose="020F0502020204030204" pitchFamily="34" charset="0"/>
                          </a:rPr>
                          <m:t>𝑎</m:t>
                        </m:r>
                      </m:e>
                      <m:sub>
                        <m:r>
                          <a:rPr lang="en-US" sz="1800" b="0" i="1" smtClean="0">
                            <a:solidFill>
                              <a:schemeClr val="tx1"/>
                            </a:solidFill>
                            <a:latin typeface="Cambria Math" panose="02040503050406030204" pitchFamily="18" charset="0"/>
                            <a:cs typeface="Calibri" panose="020F0502020204030204" pitchFamily="34" charset="0"/>
                          </a:rPr>
                          <m:t>6</m:t>
                        </m:r>
                      </m:sub>
                    </m:sSub>
                  </m:oMath>
                </a14:m>
                <a:endParaRPr lang="en-US" sz="1800" dirty="0">
                  <a:solidFill>
                    <a:schemeClr val="tx1"/>
                  </a:solidFill>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D</a:t>
                </a:r>
                <a:r>
                  <a:rPr lang="en-US" sz="1800" dirty="0">
                    <a:solidFill>
                      <a:schemeClr val="tx1"/>
                    </a:solidFill>
                    <a:latin typeface="Calibri" panose="020F0502020204030204" pitchFamily="34" charset="0"/>
                    <a:cs typeface="Calibri" panose="020F0502020204030204" pitchFamily="34" charset="0"/>
                  </a:rPr>
                  <a:t>efine j(E) =(a</a:t>
                </a:r>
                <a:r>
                  <a:rPr lang="en-US" sz="1800" baseline="-25000" dirty="0">
                    <a:solidFill>
                      <a:schemeClr val="tx1"/>
                    </a:solidFill>
                    <a:latin typeface="Calibri" panose="020F0502020204030204" pitchFamily="34" charset="0"/>
                    <a:cs typeface="Calibri" panose="020F0502020204030204" pitchFamily="34" charset="0"/>
                  </a:rPr>
                  <a:t>1</a:t>
                </a:r>
                <a:r>
                  <a:rPr lang="en-US" sz="1800" dirty="0">
                    <a:solidFill>
                      <a:schemeClr val="tx1"/>
                    </a:solidFill>
                    <a:latin typeface="Calibri" panose="020F0502020204030204" pitchFamily="34" charset="0"/>
                    <a:cs typeface="Calibri" panose="020F0502020204030204" pitchFamily="34" charset="0"/>
                  </a:rPr>
                  <a:t>)</a:t>
                </a:r>
                <a:r>
                  <a:rPr lang="en-US" sz="1800" baseline="30000" dirty="0">
                    <a:solidFill>
                      <a:schemeClr val="tx1"/>
                    </a:solidFill>
                    <a:latin typeface="Calibri" panose="020F0502020204030204" pitchFamily="34" charset="0"/>
                    <a:cs typeface="Calibri" panose="020F0502020204030204" pitchFamily="34" charset="0"/>
                  </a:rPr>
                  <a:t>1/2</a:t>
                </a:r>
                <a:r>
                  <a:rPr lang="en-US" sz="1800" dirty="0">
                    <a:solidFill>
                      <a:schemeClr val="tx1"/>
                    </a:solidFill>
                    <a:latin typeface="Calibri" panose="020F0502020204030204" pitchFamily="34" charset="0"/>
                    <a:cs typeface="Calibri" panose="020F0502020204030204" pitchFamily="34" charset="0"/>
                  </a:rPr>
                  <a:t>/</a:t>
                </a:r>
                <a:r>
                  <a:rPr lang="en-US" sz="1800" dirty="0">
                    <a:solidFill>
                      <a:schemeClr val="tx1"/>
                    </a:solidFill>
                    <a:latin typeface="Calibri" panose="020F0502020204030204" pitchFamily="34" charset="0"/>
                    <a:cs typeface="Calibri" panose="020F0502020204030204" pitchFamily="34" charset="0"/>
                    <a:sym typeface="Symbol" pitchFamily="18" charset="2"/>
                  </a:rPr>
                  <a:t> </a:t>
                </a:r>
              </a:p>
              <a:p>
                <a:pPr>
                  <a:spcBef>
                    <a:spcPts val="200"/>
                  </a:spcBef>
                </a:pPr>
                <a:r>
                  <a:rPr lang="en-US" sz="1800" dirty="0">
                    <a:solidFill>
                      <a:schemeClr val="tx1"/>
                    </a:solidFill>
                    <a:latin typeface="Calibri" panose="020F0502020204030204" pitchFamily="34" charset="0"/>
                    <a:cs typeface="Calibri" panose="020F0502020204030204" pitchFamily="34" charset="0"/>
                  </a:rPr>
                  <a:t>If </a:t>
                </a:r>
                <a14:m>
                  <m:oMath xmlns:m="http://schemas.openxmlformats.org/officeDocument/2006/math">
                    <m:r>
                      <a:rPr lang="en-US" sz="1800" i="1" dirty="0" smtClean="0">
                        <a:solidFill>
                          <a:schemeClr val="tx1"/>
                        </a:solidFill>
                        <a:latin typeface="Cambria Math" panose="02040503050406030204" pitchFamily="18" charset="0"/>
                        <a:cs typeface="Calibri" panose="020F0502020204030204" pitchFamily="34" charset="0"/>
                      </a:rPr>
                      <m:t>𝑗</m:t>
                    </m:r>
                    <m:r>
                      <a:rPr lang="en-US" sz="1800" i="1" dirty="0" smtClean="0">
                        <a:solidFill>
                          <a:schemeClr val="tx1"/>
                        </a:solidFill>
                        <a:latin typeface="Cambria Math" panose="02040503050406030204" pitchFamily="18" charset="0"/>
                        <a:cs typeface="Calibri" panose="020F0502020204030204" pitchFamily="34" charset="0"/>
                      </a:rPr>
                      <m:t>(</m:t>
                    </m:r>
                    <m:r>
                      <a:rPr lang="en-US" sz="1800" i="1" dirty="0" smtClean="0">
                        <a:solidFill>
                          <a:schemeClr val="tx1"/>
                        </a:solidFill>
                        <a:latin typeface="Cambria Math" panose="02040503050406030204" pitchFamily="18" charset="0"/>
                        <a:cs typeface="Calibri" panose="020F0502020204030204" pitchFamily="34" charset="0"/>
                      </a:rPr>
                      <m:t>𝐸</m:t>
                    </m:r>
                    <m:r>
                      <a:rPr lang="en-US" sz="1800" i="1" dirty="0" smtClean="0">
                        <a:solidFill>
                          <a:schemeClr val="tx1"/>
                        </a:solidFill>
                        <a:latin typeface="Cambria Math" panose="02040503050406030204" pitchFamily="18" charset="0"/>
                        <a:cs typeface="Calibri" panose="020F0502020204030204" pitchFamily="34" charset="0"/>
                      </a:rPr>
                      <m:t>) ≠ 0</m:t>
                    </m:r>
                  </m:oMath>
                </a14:m>
                <a:r>
                  <a:rPr lang="en-US" sz="1800" dirty="0">
                    <a:solidFill>
                      <a:schemeClr val="tx1"/>
                    </a:solidFill>
                    <a:latin typeface="Calibri" panose="020F0502020204030204" pitchFamily="34" charset="0"/>
                    <a:cs typeface="Calibri" panose="020F0502020204030204" pitchFamily="34" charset="0"/>
                    <a:sym typeface="Symbol" pitchFamily="18" charset="2"/>
                  </a:rPr>
                  <a:t>:</a:t>
                </a:r>
              </a:p>
              <a:p>
                <a:pPr lvl="1">
                  <a:spcBef>
                    <a:spcPts val="200"/>
                  </a:spcBef>
                </a:pPr>
                <a14:m/>
              </a:p>
              <a:p>
                <a:pPr lvl="1">
                  <a:spcBef>
                    <a:spcPts val="200"/>
                  </a:spcBef>
                </a:pPr>
              </a:p>
              <a:p>
                <a:pPr lvl="1">
                  <a:spcBef>
                    <a:spcPts val="200"/>
                  </a:spcBef>
                </a:pPr>
                <a:endParaRPr lang="en-US" sz="1800" dirty="0">
                  <a:solidFill>
                    <a:srgbClr val="000000"/>
                  </a:solidFill>
                  <a:cs typeface="Calibri" panose="020F0502020204030204" pitchFamily="34" charset="0"/>
                </a:endParaRPr>
              </a:p>
              <a:p>
                <a:pPr lvl="2" indent="-285750">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dirty="0">
                            <a:latin typeface="Cambria Math" panose="02040503050406030204" pitchFamily="18" charset="0"/>
                            <a:cs typeface="Calibri" panose="020F0502020204030204" pitchFamily="34" charset="0"/>
                          </a:rPr>
                        </m:ctrlPr>
                      </m:fPr>
                      <m:num>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2</m:t>
                        </m:r>
                      </m:num>
                      <m:den>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2</m:t>
                        </m:r>
                      </m:den>
                    </m:f>
                  </m:oMath>
                </a14:m>
                <a:endParaRPr lang="en-US" sz="1800" dirty="0">
                  <a:latin typeface="Cambria Math" panose="02040503050406030204" pitchFamily="18" charset="0"/>
                  <a:cs typeface="Calibri" panose="020F0502020204030204" pitchFamily="34" charset="0"/>
                </a:endParaRPr>
              </a:p>
              <a:p>
                <a:pPr lvl="2" indent="-285750">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e>
                      <m:sup>
                        <m:r>
                          <a:rPr lang="en-US" sz="1800" b="0" i="1" dirty="0" smtClean="0">
                            <a:latin typeface="Cambria Math" panose="02040503050406030204" pitchFamily="18" charset="0"/>
                            <a:cs typeface="Calibri" panose="020F0502020204030204" pitchFamily="34" charset="0"/>
                          </a:rPr>
                          <m:t>2</m:t>
                        </m:r>
                      </m:sup>
                    </m:sSup>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1</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𝑥</m:t>
                        </m:r>
                      </m:e>
                      <m:sub>
                        <m:r>
                          <a:rPr lang="en-US" sz="1800" b="0" i="1" dirty="0" smtClean="0">
                            <a:latin typeface="Cambria Math" panose="02040503050406030204" pitchFamily="18" charset="0"/>
                            <a:cs typeface="Calibri" panose="020F0502020204030204" pitchFamily="34" charset="0"/>
                          </a:rPr>
                          <m:t>2</m:t>
                        </m:r>
                      </m:sub>
                    </m:sSub>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𝑎</m:t>
                        </m:r>
                      </m:e>
                      <m:sub>
                        <m:r>
                          <a:rPr lang="en-US" sz="1800" b="0" i="1" dirty="0" smtClean="0">
                            <a:latin typeface="Cambria Math" panose="02040503050406030204" pitchFamily="18" charset="0"/>
                            <a:cs typeface="Calibri" panose="020F0502020204030204" pitchFamily="34" charset="0"/>
                          </a:rPr>
                          <m:t>2</m:t>
                        </m:r>
                      </m:sub>
                    </m:sSub>
                    <m:r>
                      <a:rPr lang="en-US" sz="1800" b="0" i="0"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𝑦</m:t>
                    </m:r>
                    <m:r>
                      <a:rPr lang="en-US" sz="1800" i="1" baseline="-25000" dirty="0" smtClean="0">
                        <a:latin typeface="Cambria Math" panose="02040503050406030204" pitchFamily="18" charset="0"/>
                        <a:cs typeface="Calibri" panose="020F0502020204030204" pitchFamily="34" charset="0"/>
                      </a:rPr>
                      <m:t>1</m:t>
                    </m:r>
                  </m:oMath>
                </a14:m>
              </a:p>
              <a:p>
                <a:pPr lvl="1">
                  <a:spcBef>
                    <a:spcPts val="200"/>
                  </a:spcBef>
                </a:pPr>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𝑄</m:t>
                    </m:r>
                  </m:oMath>
                </a14:m>
                <a:endParaRPr lang="en-US" sz="1800" dirty="0">
                  <a:highlight>
                    <a:srgbClr val="FFFF00"/>
                  </a:highlight>
                  <a:latin typeface="Calibri" panose="020F0502020204030204" pitchFamily="34" charset="0"/>
                  <a:cs typeface="Calibri" panose="020F0502020204030204" pitchFamily="34" charset="0"/>
                </a:endParaRPr>
              </a:p>
              <a:p>
                <a:pPr lvl="2">
                  <a:spcBef>
                    <a:spcPts val="2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𝜆</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4</m:t>
                            </m:r>
                          </m:sub>
                        </m:sSub>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1</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𝑎</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3</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2</m:t>
                    </m:r>
                    <m:r>
                      <a:rPr lang="en-US" sz="1800" b="0" i="1" smtClean="0">
                        <a:latin typeface="Cambria Math" panose="02040503050406030204" pitchFamily="18" charset="0"/>
                        <a:cs typeface="Calibri" panose="020F0502020204030204" pitchFamily="34" charset="0"/>
                      </a:rPr>
                      <m:t>𝑃</m:t>
                    </m:r>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𝑥</m:t>
                            </m:r>
                          </m:e>
                          <m:sub>
                            <m:r>
                              <a:rPr lang="en-US" sz="1800" b="0" i="1" smtClean="0">
                                <a:latin typeface="Cambria Math" panose="02040503050406030204" pitchFamily="18" charset="0"/>
                                <a:cs typeface="Calibri" panose="020F0502020204030204" pitchFamily="34" charset="0"/>
                              </a:rPr>
                              <m:t>3</m:t>
                            </m:r>
                          </m:sub>
                        </m:sSub>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𝑦</m:t>
                            </m:r>
                          </m:e>
                          <m:sub>
                            <m:r>
                              <a:rPr lang="en-US" sz="1800" b="0" i="1" smtClean="0">
                                <a:latin typeface="Cambria Math" panose="02040503050406030204" pitchFamily="18" charset="0"/>
                                <a:cs typeface="Calibri" panose="020F0502020204030204" pitchFamily="34" charset="0"/>
                              </a:rPr>
                              <m:t>3</m:t>
                            </m:r>
                          </m:sub>
                        </m:sSub>
                      </m:e>
                    </m:d>
                  </m:oMath>
                </a14:m>
                <a:endParaRPr lang="en-US" sz="1800" b="0" i="1">
                  <a:latin typeface="Cambria Math" panose="02040503050406030204" pitchFamily="18" charset="0"/>
                  <a:cs typeface="Calibri" panose="020F0502020204030204" pitchFamily="34" charset="0"/>
                </a:endParaRPr>
              </a:p>
              <a:p>
                <a:pPr lvl="2">
                  <a:spcBef>
                    <a:spcPts val="200"/>
                  </a:spcBef>
                </a:pPr>
                <a14:m>
                  <m:oMath xmlns:m="http://schemas.openxmlformats.org/officeDocument/2006/math">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sSup>
                      <m:sSupPr>
                        <m:ctrlPr>
                          <a:rPr lang="en-US" sz="1800" i="1" dirty="0">
                            <a:latin typeface="Cambria Math" panose="02040503050406030204" pitchFamily="18" charset="0"/>
                            <a:cs typeface="Calibri" panose="020F0502020204030204" pitchFamily="34" charset="0"/>
                          </a:rPr>
                        </m:ctrlPr>
                      </m:sSupPr>
                      <m:e>
                        <m:r>
                          <a:rPr lang="en-US" sz="1800" i="1" dirty="0">
                            <a:latin typeface="Cambria Math" panose="02040503050406030204" pitchFamily="18" charset="0"/>
                            <a:ea typeface="Cambria Math" panose="02040503050406030204" pitchFamily="18" charset="0"/>
                            <a:cs typeface="Calibri" panose="020F0502020204030204" pitchFamily="34" charset="0"/>
                          </a:rPr>
                          <m:t>𝜆</m:t>
                        </m:r>
                      </m:e>
                      <m:sup>
                        <m:r>
                          <a:rPr lang="en-US" sz="1800" i="1" dirty="0">
                            <a:latin typeface="Cambria Math" panose="02040503050406030204" pitchFamily="18" charset="0"/>
                            <a:cs typeface="Calibri" panose="020F0502020204030204" pitchFamily="34" charset="0"/>
                          </a:rPr>
                          <m:t>2</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𝑥</m:t>
                        </m:r>
                      </m:e>
                      <m:sub>
                        <m:r>
                          <a:rPr lang="en-US" sz="1800" i="1" dirty="0">
                            <a:latin typeface="Cambria Math" panose="02040503050406030204" pitchFamily="18" charset="0"/>
                            <a:cs typeface="Calibri" panose="020F0502020204030204" pitchFamily="34" charset="0"/>
                          </a:rPr>
                          <m:t>1</m:t>
                        </m:r>
                      </m:sub>
                    </m:sSub>
                    <m:r>
                      <a:rPr lang="en-US" sz="1800" i="1" dirty="0">
                        <a:latin typeface="Cambria Math" panose="02040503050406030204" pitchFamily="18" charset="0"/>
                        <a:cs typeface="Calibri" panose="020F0502020204030204" pitchFamily="34" charset="0"/>
                      </a:rPr>
                      <m:t>+</m:t>
                    </m:r>
                    <m:sSub>
                      <m:sSubPr>
                        <m:ctrlPr>
                          <a:rPr lang="en-US" sz="1800" i="1" dirty="0">
                            <a:latin typeface="Cambria Math" panose="02040503050406030204" pitchFamily="18" charset="0"/>
                            <a:cs typeface="Calibri" panose="020F0502020204030204" pitchFamily="34" charset="0"/>
                          </a:rPr>
                        </m:ctrlPr>
                      </m:sSubPr>
                      <m:e>
                        <m:r>
                          <a:rPr lang="en-US" sz="1800" i="1" dirty="0">
                            <a:latin typeface="Cambria Math" panose="02040503050406030204" pitchFamily="18" charset="0"/>
                            <a:cs typeface="Calibri" panose="020F0502020204030204" pitchFamily="34" charset="0"/>
                          </a:rPr>
                          <m:t>𝑎</m:t>
                        </m:r>
                      </m:e>
                      <m:sub>
                        <m:r>
                          <a:rPr lang="en-US" sz="1800" i="1" dirty="0">
                            <a:latin typeface="Cambria Math" panose="02040503050406030204" pitchFamily="18" charset="0"/>
                            <a:cs typeface="Calibri" panose="020F0502020204030204" pitchFamily="34" charset="0"/>
                          </a:rPr>
                          <m:t>2</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ea typeface="Cambria Math" panose="02040503050406030204" pitchFamily="18" charset="0"/>
                        <a:cs typeface="Calibri" panose="020F0502020204030204" pitchFamily="34" charset="0"/>
                      </a:rPr>
                      <m:t>𝜆</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𝑥</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𝑦</m:t>
                    </m:r>
                    <m:r>
                      <a:rPr lang="en-US" sz="1800" i="1" baseline="-25000" dirty="0">
                        <a:latin typeface="Cambria Math" panose="02040503050406030204" pitchFamily="18" charset="0"/>
                        <a:cs typeface="Calibri" panose="020F0502020204030204" pitchFamily="34" charset="0"/>
                      </a:rPr>
                      <m:t>1</m:t>
                    </m:r>
                  </m:oMath>
                </a14:m>
                <a:endParaRPr lang="en-US" sz="18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solidFill>
                    <a:schemeClr val="tx1"/>
                  </a:solidFill>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p:sp>
            <p:nvSpPr>
              <p:cNvPr id="103429" name="Rectangle 3"/>
              <p:cNvSpPr>
                <a:spLocks noGrp="1" noRot="1" noChangeAspect="1" noMove="1" noResize="1" noEditPoints="1" noAdjustHandles="1" noChangeArrowheads="1" noChangeShapeType="1" noTextEdit="1"/>
              </p:cNvSpPr>
              <p:nvPr>
                <p:ph type="body" idx="1"/>
              </p:nvPr>
            </p:nvSpPr>
            <p:spPr>
              <a:xfrm>
                <a:off x="266700" y="1524000"/>
                <a:ext cx="8610600" cy="4038600"/>
              </a:xfrm>
              <a:blipFill>
                <a:blip r:embed="rId3"/>
                <a:stretch>
                  <a:fillRect l="-737" t="-627"/>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1030111" y="1628422"/>
                <a:ext cx="73914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1030111" y="1628422"/>
                <a:ext cx="7391400" cy="4876800"/>
              </a:xfrm>
              <a:blipFill>
                <a:blip r:embed="rId3"/>
                <a:stretch>
                  <a:fillRect l="-859"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Group order and </a:t>
            </a:r>
            <a:r>
              <a:rPr lang="en-US" sz="3600" dirty="0" err="1">
                <a:latin typeface="Calibri" panose="020F0502020204030204" pitchFamily="34" charset="0"/>
                <a:cs typeface="Calibri" panose="020F0502020204030204" pitchFamily="34" charset="0"/>
              </a:rPr>
              <a:t>Hasse</a:t>
            </a:r>
            <a:endParaRPr lang="en-US" sz="36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𝑞</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𝑞</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𝑛</m:t>
                        </m:r>
                      </m:sub>
                    </m:sSub>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𝑛</m:t>
                        </m:r>
                      </m:sub>
                    </m:sSub>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Twist: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𝐸</m:t>
                        </m:r>
                      </m:e>
                      <m:sub>
                        <m:r>
                          <a:rPr lang="en-US" sz="2000" i="1" dirty="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948" t="-31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mc:Choice xmlns:a14="http://schemas.microsoft.com/office/drawing/2010/main"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𝑛𝑄</m:t>
                    </m:r>
                  </m:oMath>
                </a14:m>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m:rPr>
                            <m:sty m:val="p"/>
                          </m:rPr>
                          <a:rPr lang="en-US" sz="2000" i="1" dirty="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mc:Choice xmlns:a14="http://schemas.microsoft.com/office/drawing/2010/main" Requires="a14">
          <p:sp>
            <p:nvSpPr>
              <p:cNvPr id="84996" name="Rectangle 2"/>
              <p:cNvSpPr>
                <a:spLocks noGrp="1" noChangeArrowheads="1"/>
              </p:cNvSpPr>
              <p:nvPr>
                <p:ph type="title"/>
              </p:nvPr>
            </p:nvSpPr>
            <p:spPr>
              <a:xfrm>
                <a:off x="304800" y="304800"/>
                <a:ext cx="8534400" cy="838200"/>
              </a:xfrm>
            </p:spPr>
            <p:txBody>
              <a:bodyPr/>
              <a:lstStyle/>
              <a:p>
                <a:r>
                  <a:rPr lang="en-US" sz="3600" dirty="0">
                    <a:latin typeface="Calibri" panose="020F0502020204030204" pitchFamily="34" charset="0"/>
                    <a:cs typeface="Calibri" panose="020F0502020204030204" pitchFamily="34" charset="0"/>
                  </a:rPr>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589"/>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latin typeface="Calibri" panose="020F0502020204030204" pitchFamily="34" charset="0"/>
                <a:cs typeface="Calibri" panose="020F0502020204030204" pitchFamily="34" charset="0"/>
              </a:rPr>
              <a:t>Diffie</a:t>
            </a:r>
            <a:r>
              <a:rPr lang="en-US" sz="4000" dirty="0">
                <a:latin typeface="Calibri" panose="020F0502020204030204" pitchFamily="34" charset="0"/>
                <a:cs typeface="Calibri" panose="020F0502020204030204" pitchFamily="34" charset="0"/>
              </a:rPr>
              <a:t> Hellman over </a:t>
            </a:r>
            <a:r>
              <a:rPr lang="en-US" sz="4000" i="1" dirty="0">
                <a:latin typeface="Calibri" panose="020F0502020204030204" pitchFamily="34" charset="0"/>
                <a:cs typeface="Calibri" panose="020F0502020204030204" pitchFamily="34" charset="0"/>
              </a:rPr>
              <a:t>ECC</a:t>
            </a:r>
          </a:p>
        </p:txBody>
      </p:sp>
      <mc:AlternateContent xmlns:mc="http://schemas.openxmlformats.org/markup-compatibility/2006">
        <mc:Choice xmlns:a14="http://schemas.microsoft.com/office/drawing/2010/main" Requires="a14">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𝑎𝑏𝐵</m:t>
                    </m:r>
                  </m:oMath>
                </a14:m>
                <a:endParaRPr lang="en-US" sz="2000" dirty="0">
                  <a:latin typeface="Calibri" panose="020F0502020204030204" pitchFamily="34" charset="0"/>
                  <a:cs typeface="Calibri" panose="020F0502020204030204" pitchFamily="34" charset="0"/>
                </a:endParaRPr>
              </a:p>
            </p:txBody>
          </p:sp>
        </mc:Choice>
        <mc:Fallback>
          <p:sp>
            <p:nvSpPr>
              <p:cNvPr id="108549" name="Rectangle 3"/>
              <p:cNvSpPr>
                <a:spLocks noGrp="1" noRot="1" noChangeAspect="1" noMove="1" noResize="1" noEditPoints="1" noAdjustHandles="1" noChangeArrowheads="1" noChangeShapeType="1" noTextEdit="1"/>
              </p:cNvSpPr>
              <p:nvPr>
                <p:ph type="body" idx="1"/>
              </p:nvPr>
            </p:nvSpPr>
            <p:spPr>
              <a:xfrm>
                <a:off x="609600" y="1828800"/>
                <a:ext cx="8229600" cy="4038600"/>
              </a:xfrm>
              <a:blipFill>
                <a:blip r:embed="rId2"/>
                <a:stretch>
                  <a:fillRect l="-772" t="-1881"/>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mc:Choice xmlns:a14="http://schemas.microsoft.com/office/drawing/2010/main"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228600"/>
            <a:ext cx="8915400" cy="838200"/>
          </a:xfrm>
        </p:spPr>
        <p:txBody>
          <a:bodyPr/>
          <a:lstStyle/>
          <a:p>
            <a:r>
              <a:rPr lang="en-US" sz="3600" dirty="0"/>
              <a:t>Equation solving in the rational numbers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81000" y="1600200"/>
                <a:ext cx="8286750" cy="45720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Linear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a:t>
                </a: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we have a solution.  If d does not divide c, there isn’t any.  We can homogenize the equation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𝑎𝑥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𝑐𝑧</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extend this procedure,  here, because of z, there is always a solution.</a:t>
                </a:r>
              </a:p>
              <a:p>
                <a:pPr>
                  <a:lnSpc>
                    <a:spcPct val="90000"/>
                  </a:lnSpc>
                  <a:spcBef>
                    <a:spcPts val="200"/>
                  </a:spcBef>
                </a:pPr>
                <a:r>
                  <a:rPr lang="en-US" sz="18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1800" i="1" dirty="0" smtClean="0">
                        <a:latin typeface="Cambria Math" panose="02040503050406030204" pitchFamily="18" charset="0"/>
                        <a:cs typeface="Calibri" panose="020F0502020204030204" pitchFamily="34" charset="0"/>
                      </a:rPr>
                      <m:t>𝐶</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𝑦</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−1=0</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another rational point and join the two by a line: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1800" dirty="0">
                    <a:latin typeface="Calibri" panose="020F0502020204030204" pitchFamily="34" charset="0"/>
                    <a:cs typeface="Calibri" panose="020F0502020204030204" pitchFamily="34" charset="0"/>
                  </a:rPr>
                  <a:t>Cubic case is more interesting!</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81000" y="1600200"/>
                <a:ext cx="8286750" cy="4572000"/>
              </a:xfrm>
              <a:blipFill>
                <a:blip r:embed="rId3"/>
                <a:stretch>
                  <a:fillRect l="-766" t="-1385" r="-15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ECC </a:t>
            </a:r>
            <a:r>
              <a:rPr lang="en-US" altLang="zh-TW" sz="3600" dirty="0" err="1">
                <a:latin typeface="Calibri" panose="020F0502020204030204" pitchFamily="34" charset="0"/>
                <a:ea typeface="PMingLiU" pitchFamily="18" charset="-120"/>
                <a:cs typeface="Calibri" panose="020F0502020204030204" pitchFamily="34" charset="0"/>
              </a:rPr>
              <a:t>vs</a:t>
            </a:r>
            <a:r>
              <a:rPr lang="en-US" altLang="zh-TW" sz="3600" dirty="0">
                <a:latin typeface="Calibri" panose="020F0502020204030204" pitchFamily="34" charset="0"/>
                <a:ea typeface="PMingLiU" pitchFamily="18" charset="-120"/>
                <a:cs typeface="Calibri" panose="020F0502020204030204" pitchFamily="34" charset="0"/>
              </a:rPr>
              <a:t> RSA performance analysis</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err="1"/>
              <a:t>Bezout’s</a:t>
            </a:r>
            <a:r>
              <a:rPr lang="en-US" sz="3600" dirty="0"/>
              <a:t> Theorem</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95300" y="16002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rPr>
                      <m:t>deg</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and,</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a:latin typeface="Cambria Math" panose="02040503050406030204" pitchFamily="18" charset="0"/>
                        <a:cs typeface="Calibri" panose="020F0502020204030204" pitchFamily="34" charset="0"/>
                      </a:rPr>
                      <m:t>)=0}.</m:t>
                    </m:r>
                  </m:oMath>
                </a14:m>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19600"/>
              </a:xfrm>
              <a:blipFill>
                <a:blip r:embed="rId3"/>
                <a:stretch>
                  <a:fillRect l="-621"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mc:Choice xmlns:a14="http://schemas.microsoft.com/office/drawing/2010/main" Requires="a14">
          <p:sp>
            <p:nvSpPr>
              <p:cNvPr id="96261" name="Rectangle 3"/>
              <p:cNvSpPr>
                <a:spLocks noGrp="1" noChangeArrowheads="1"/>
              </p:cNvSpPr>
              <p:nvPr>
                <p:ph type="body" idx="1"/>
              </p:nvPr>
            </p:nvSpPr>
            <p:spPr>
              <a:xfrm>
                <a:off x="533400" y="18288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a:t>
                </a:r>
                <a14:m>
                  <m:oMath xmlns:m="http://schemas.openxmlformats.org/officeDocument/2006/math">
                    <m:r>
                      <a:rPr lang="en-US" sz="2000" i="1" dirty="0" smtClean="0">
                        <a:latin typeface="Cambria Math" panose="02040503050406030204" pitchFamily="18" charset="0"/>
                        <a:cs typeface="Calibri" panose="020F0502020204030204" pitchFamily="34" charset="0"/>
                      </a:rPr>
                      <m:t>𝑐h𝑎𝑟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&gt;0</m:t>
                    </m:r>
                  </m:oMath>
                </a14:m>
                <a:r>
                  <a:rPr lang="en-US" sz="2000" dirty="0">
                    <a:latin typeface="Calibri" panose="020F0502020204030204" pitchFamily="34" charset="0"/>
                    <a:cs typeface="Calibri" panose="020F0502020204030204" pitchFamily="34" charset="0"/>
                  </a:rPr>
                  <a:t>.</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non-singular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sym typeface="Symbol" pitchFamily="18" charset="2"/>
                      </a:rPr>
                      <m:t> 0</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𝑐h𝑎𝑟</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𝐾</m:t>
                    </m:r>
                    <m:r>
                      <a:rPr lang="en-US" sz="2000" i="1" dirty="0" smtClean="0">
                        <a:latin typeface="Cambria Math" panose="02040503050406030204" pitchFamily="18" charset="0"/>
                        <a:cs typeface="Calibri" panose="020F0502020204030204" pitchFamily="34" charset="0"/>
                        <a:sym typeface="Symbol" pitchFamily="18" charset="2"/>
                      </a:rPr>
                      <m:t>)2,3</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𝐹</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)=0 </m:t>
                    </m:r>
                  </m:oMath>
                </a14:m>
                <a:r>
                  <a:rPr lang="en-US" sz="2000" dirty="0">
                    <a:latin typeface="Calibri" panose="020F0502020204030204" pitchFamily="34" charset="0"/>
                    <a:cs typeface="Calibri" panose="020F0502020204030204" pitchFamily="34" charset="0"/>
                    <a:sym typeface="Symbol" pitchFamily="18" charset="2"/>
                  </a:rPr>
                  <a:t>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oMath>
                </a14:m>
                <a:r>
                  <a:rPr lang="en-US" sz="2000" dirty="0">
                    <a:latin typeface="Calibri" panose="020F0502020204030204" pitchFamily="34" charset="0"/>
                    <a:cs typeface="Calibri" panose="020F0502020204030204" pitchFamily="34" charset="0"/>
                    <a:sym typeface="Symbol" pitchFamily="18" charset="2"/>
                  </a:rPr>
                  <a:t>) and a cubic,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p:sp>
            <p:nvSpPr>
              <p:cNvPr id="96261" name="Rectangle 3"/>
              <p:cNvSpPr>
                <a:spLocks noGrp="1" noRot="1" noChangeAspect="1" noMove="1" noResize="1" noEditPoints="1" noAdjustHandles="1" noChangeArrowheads="1" noChangeShapeType="1" noTextEdit="1"/>
              </p:cNvSpPr>
              <p:nvPr>
                <p:ph type="body" idx="1"/>
              </p:nvPr>
            </p:nvSpPr>
            <p:spPr>
              <a:xfrm>
                <a:off x="533400" y="1828800"/>
                <a:ext cx="8077200" cy="4648200"/>
              </a:xfrm>
              <a:blipFill>
                <a:blip r:embed="rId2"/>
                <a:stretch>
                  <a:fillRect l="-942" t="-2180" r="-942"/>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304800"/>
            <a:ext cx="7772400" cy="762000"/>
          </a:xfrm>
        </p:spPr>
        <p:txBody>
          <a:bodyPr/>
          <a:lstStyle/>
          <a:p>
            <a:r>
              <a:rPr lang="en-US" sz="3600" dirty="0"/>
              <a:t>Elliptic Curve Preliminaries - 2</a:t>
            </a:r>
          </a:p>
        </p:txBody>
      </p:sp>
      <mc:AlternateContent xmlns:mc="http://schemas.openxmlformats.org/markup-compatibility/2006">
        <mc:Choice xmlns:a14="http://schemas.microsoft.com/office/drawing/2010/main" Requires="a14">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Wingdings" pitchFamily="2" charset="2"/>
                      </a:rPr>
                      <m:t>𝑥𝑧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𝑦𝑧</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𝑧</m:t>
                    </m:r>
                    <m:r>
                      <a:rPr lang="en-US" sz="2000" i="1" dirty="0">
                        <a:latin typeface="Cambria Math" panose="02040503050406030204" pitchFamily="18" charset="0"/>
                        <a:cs typeface="Calibri" panose="020F0502020204030204" pitchFamily="34" charset="0"/>
                        <a:sym typeface="Wingdings" pitchFamily="2" charset="2"/>
                      </a:rPr>
                      <m:t>) </m:t>
                    </m:r>
                  </m:oMath>
                </a14:m>
                <a:r>
                  <a:rPr lang="en-US" sz="2000" dirty="0">
                    <a:latin typeface="Calibri" panose="020F0502020204030204" pitchFamily="34" charset="0"/>
                    <a:cs typeface="Calibri" panose="020F0502020204030204" pitchFamily="34" charset="0"/>
                    <a:sym typeface="Wingdings" pitchFamily="2" charset="2"/>
                  </a:rPr>
                  <a:t>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𝑖𝑠</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𝑧𝑦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𝑎𝑥𝑧</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𝑏𝑧</m:t>
                    </m:r>
                    <m:r>
                      <a:rPr lang="en-US" sz="2000" i="1" baseline="30000" dirty="0">
                        <a:latin typeface="Cambria Math" panose="02040503050406030204" pitchFamily="18" charset="0"/>
                        <a:cs typeface="Calibri" panose="020F0502020204030204" pitchFamily="34" charset="0"/>
                        <a:sym typeface="Symbol" pitchFamily="18" charset="2"/>
                      </a:rPr>
                      <m:t>3</m:t>
                    </m:r>
                  </m:oMath>
                </a14:m>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𝑦</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(0,1,0)</m:t>
                    </m:r>
                  </m:oMath>
                </a14:m>
                <a:r>
                  <a:rPr lang="en-US" sz="2000" dirty="0">
                    <a:latin typeface="Calibri" panose="020F0502020204030204" pitchFamily="34" charset="0"/>
                    <a:cs typeface="Calibri" panose="020F0502020204030204" pitchFamily="34" charset="0"/>
                    <a:sym typeface="Wingdings" pitchFamily="2" charset="2"/>
                  </a:rPr>
                  <a:t> is the natural “identity element”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𝑂</m:t>
                    </m:r>
                  </m:oMath>
                </a14:m>
                <a:r>
                  <a:rPr lang="en-US" sz="2000" dirty="0">
                    <a:latin typeface="Calibri" panose="020F0502020204030204" pitchFamily="34" charset="0"/>
                    <a:cs typeface="Calibri" panose="020F0502020204030204" pitchFamily="34" charset="0"/>
                    <a:sym typeface="Wingdings" pitchFamily="2" charset="2"/>
                  </a:rPr>
                  <a:t>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mc:Choice>
        <mc:Fallback>
          <p:sp>
            <p:nvSpPr>
              <p:cNvPr id="97285" name="Rectangle 3"/>
              <p:cNvSpPr>
                <a:spLocks noGrp="1" noRot="1" noChangeAspect="1" noMove="1" noResize="1" noEditPoints="1" noAdjustHandles="1" noChangeArrowheads="1" noChangeShapeType="1" noTextEdit="1"/>
              </p:cNvSpPr>
              <p:nvPr>
                <p:ph type="body" idx="1"/>
              </p:nvPr>
            </p:nvSpPr>
            <p:spPr>
              <a:xfrm>
                <a:off x="609600" y="1752600"/>
                <a:ext cx="7772400" cy="4648200"/>
              </a:xfrm>
              <a:blipFill>
                <a:blip r:embed="rId2"/>
                <a:stretch>
                  <a:fillRect l="-817" t="-1635" r="-327"/>
                </a:stretch>
              </a:blipFill>
            </p:spPr>
            <p:txBody>
              <a:bodyPr/>
              <a:lstStyle/>
              <a:p>
                <a:r>
                  <a:rPr 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a:latin typeface="Calibri" panose="020F0502020204030204" pitchFamily="34" charset="0"/>
                <a:cs typeface="Calibri" panose="020F0502020204030204" pitchFamily="34" charset="0"/>
              </a:rPr>
              <a:t>Dilithium (signing), Kyber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Dilithium and Kyber</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Dilithium</a:t>
                </a: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905000"/>
                <a:ext cx="7988430" cy="3962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∙13</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root)  but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p>
              <a:p>
                <a:pPr marL="1227138" lvl="3" indent="-257175">
                  <a:spcBef>
                    <a:spcPts val="0"/>
                  </a:spcBef>
                  <a:buClr>
                    <a:srgbClr val="000000">
                      <a:lumMod val="60000"/>
                      <a:lumOff val="40000"/>
                    </a:srgbClr>
                  </a:buClr>
                </a:pPr>
                <a14:m>
                  <m:oMath xmlns:m="http://schemas.openxmlformats.org/officeDocument/2006/math">
                    <m:r>
                      <m:rPr>
                        <m:sty m:val="p"/>
                      </m:rPr>
                      <a:rPr lang="en-US" sz="2000" b="0" i="0" smtClean="0">
                        <a:solidFill>
                          <a:schemeClr val="tx1"/>
                        </a:solidFill>
                        <a:latin typeface="Cambria Math" panose="02040503050406030204" pitchFamily="18" charset="0"/>
                        <a:cs typeface="Calibri" panose="020F0502020204030204" pitchFamily="34" charset="0"/>
                        <a:sym typeface="Arial"/>
                      </a:rPr>
                      <m:t>p</m:t>
                    </m:r>
                    <m:r>
                      <a:rPr lang="en-US" sz="2000" b="0" i="0"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cs typeface="Calibri" panose="020F0502020204030204" pitchFamily="34" charset="0"/>
                            <a:sym typeface="Arial"/>
                          </a:rPr>
                          <m:t>10</m:t>
                        </m:r>
                      </m:sup>
                    </m:sSup>
                    <m:r>
                      <a:rPr lang="en-US" sz="2000" i="1">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1)=</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3∙11∙31</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905000"/>
                <a:ext cx="7988430" cy="3962400"/>
              </a:xfrm>
              <a:prstGeom prst="rect">
                <a:avLst/>
              </a:prstGeom>
              <a:blipFill>
                <a:blip r:embed="rId2"/>
                <a:stretch>
                  <a:fillRect l="-1746" t="-1917" r="-111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3A82-3CCB-23FD-92C7-52AA917D36E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CD7F0B2C-E84D-61CD-8684-828A81AA46A5}"/>
                  </a:ext>
                </a:extLst>
              </p:cNvPr>
              <p:cNvSpPr txBox="1">
                <a:spLocks/>
              </p:cNvSpPr>
              <p:nvPr/>
            </p:nvSpPr>
            <p:spPr bwMode="ltGray">
              <a:xfrm>
                <a:off x="425385" y="1981200"/>
                <a:ext cx="829323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a:t>
                </a:r>
                <a:r>
                  <a:rPr lang="en-US" sz="20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e>
                        </m:d>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127</m:t>
                                </m:r>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+1</m:t>
                            </m:r>
                          </m:sup>
                        </m:sSup>
                      </m:e>
                    </m:d>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acc>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1</m:t>
                            </m:r>
                          </m:sub>
                        </m:sSub>
                      </m:e>
                    </m:acc>
                  </m:oMath>
                </a14:m>
                <a:r>
                  <a:rPr lang="en-US" sz="2000" dirty="0">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𝑓</m:t>
                            </m:r>
                          </m:e>
                          <m:sub>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255</m:t>
                            </m:r>
                          </m:sub>
                        </m:sSub>
                      </m:e>
                    </m:acc>
                    <m:r>
                      <a:rPr lang="en-US" sz="2000" b="0" i="0" smtClean="0">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h</m:t>
                        </m:r>
                      </m:e>
                    </m:acc>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𝑔</m:t>
                        </m:r>
                      </m:e>
                    </m:acc>
                  </m:oMath>
                </a14:m>
                <a:r>
                  <a:rPr lang="en-US" sz="2000" i="1" dirty="0">
                    <a:latin typeface="Cambria Math" panose="02040503050406030204" pitchFamily="18"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pP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acc>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𝑟𝑒𝑣</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CD7F0B2C-E84D-61CD-8684-828A81AA46A5}"/>
                  </a:ext>
                </a:extLst>
              </p:cNvPr>
              <p:cNvSpPr txBox="1">
                <a:spLocks noRot="1" noChangeAspect="1" noMove="1" noResize="1" noEditPoints="1" noAdjustHandles="1" noChangeArrowheads="1" noChangeShapeType="1" noTextEdit="1"/>
              </p:cNvSpPr>
              <p:nvPr/>
            </p:nvSpPr>
            <p:spPr bwMode="ltGray">
              <a:xfrm>
                <a:off x="425385" y="1981200"/>
                <a:ext cx="8293230" cy="4419600"/>
              </a:xfrm>
              <a:prstGeom prst="rect">
                <a:avLst/>
              </a:prstGeom>
              <a:blipFill>
                <a:blip r:embed="rId2"/>
                <a:stretch>
                  <a:fillRect l="-1529" t="-20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58D1571-0F5F-6B26-60E5-081FF8581AC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2A176F7-2CB1-377E-DC99-C2FDEF2294BA}"/>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a:t>
            </a:r>
          </a:p>
        </p:txBody>
      </p:sp>
    </p:spTree>
    <p:extLst>
      <p:ext uri="{BB962C8B-B14F-4D97-AF65-F5344CB8AC3E}">
        <p14:creationId xmlns:p14="http://schemas.microsoft.com/office/powerpoint/2010/main" val="29523938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648771"/>
                <a:ext cx="8237483"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Dilithium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648771"/>
                <a:ext cx="8237483" cy="4752029"/>
              </a:xfrm>
              <a:prstGeom prst="rect">
                <a:avLst/>
              </a:prstGeom>
              <a:blipFill>
                <a:blip r:embed="rId2"/>
                <a:stretch>
                  <a:fillRect l="-1541" t="-1596" r="-20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752196503"/>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75296</TotalTime>
  <Words>17958</Words>
  <Application>Microsoft Macintosh PowerPoint</Application>
  <PresentationFormat>Letter Paper (8.5x11 in)</PresentationFormat>
  <Paragraphs>1892</Paragraphs>
  <Slides>135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 p≠2</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4657</cp:revision>
  <cp:lastPrinted>2024-07-10T20:18:11Z</cp:lastPrinted>
  <dcterms:created xsi:type="dcterms:W3CDTF">2013-04-22T16:10:14Z</dcterms:created>
  <dcterms:modified xsi:type="dcterms:W3CDTF">2025-07-23T20:07:17Z</dcterms:modified>
</cp:coreProperties>
</file>